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7"/>
  </p:notesMasterIdLst>
  <p:handoutMasterIdLst>
    <p:handoutMasterId r:id="rId78"/>
  </p:handoutMasterIdLst>
  <p:sldIdLst>
    <p:sldId id="391" r:id="rId2"/>
    <p:sldId id="256" r:id="rId3"/>
    <p:sldId id="389" r:id="rId4"/>
    <p:sldId id="405" r:id="rId5"/>
    <p:sldId id="421" r:id="rId6"/>
    <p:sldId id="455" r:id="rId7"/>
    <p:sldId id="423" r:id="rId8"/>
    <p:sldId id="424" r:id="rId9"/>
    <p:sldId id="333" r:id="rId10"/>
    <p:sldId id="458" r:id="rId11"/>
    <p:sldId id="457" r:id="rId12"/>
    <p:sldId id="336" r:id="rId13"/>
    <p:sldId id="365" r:id="rId14"/>
    <p:sldId id="327" r:id="rId15"/>
    <p:sldId id="330" r:id="rId16"/>
    <p:sldId id="445" r:id="rId17"/>
    <p:sldId id="462" r:id="rId18"/>
    <p:sldId id="463" r:id="rId19"/>
    <p:sldId id="464" r:id="rId20"/>
    <p:sldId id="311" r:id="rId21"/>
    <p:sldId id="459" r:id="rId22"/>
    <p:sldId id="456" r:id="rId23"/>
    <p:sldId id="337" r:id="rId24"/>
    <p:sldId id="449" r:id="rId25"/>
    <p:sldId id="325" r:id="rId26"/>
    <p:sldId id="366" r:id="rId27"/>
    <p:sldId id="367" r:id="rId28"/>
    <p:sldId id="402" r:id="rId29"/>
    <p:sldId id="394" r:id="rId30"/>
    <p:sldId id="369" r:id="rId31"/>
    <p:sldId id="338" r:id="rId32"/>
    <p:sldId id="339" r:id="rId33"/>
    <p:sldId id="395" r:id="rId34"/>
    <p:sldId id="340" r:id="rId35"/>
    <p:sldId id="406" r:id="rId36"/>
    <p:sldId id="341" r:id="rId37"/>
    <p:sldId id="436" r:id="rId38"/>
    <p:sldId id="435" r:id="rId39"/>
    <p:sldId id="465" r:id="rId40"/>
    <p:sldId id="371" r:id="rId41"/>
    <p:sldId id="452" r:id="rId42"/>
    <p:sldId id="453" r:id="rId43"/>
    <p:sldId id="439" r:id="rId44"/>
    <p:sldId id="440" r:id="rId45"/>
    <p:sldId id="344" r:id="rId46"/>
    <p:sldId id="407" r:id="rId47"/>
    <p:sldId id="372" r:id="rId48"/>
    <p:sldId id="408" r:id="rId49"/>
    <p:sldId id="411" r:id="rId50"/>
    <p:sldId id="410" r:id="rId51"/>
    <p:sldId id="409" r:id="rId52"/>
    <p:sldId id="376" r:id="rId53"/>
    <p:sldId id="412" r:id="rId54"/>
    <p:sldId id="387" r:id="rId55"/>
    <p:sldId id="378" r:id="rId56"/>
    <p:sldId id="379" r:id="rId57"/>
    <p:sldId id="351" r:id="rId58"/>
    <p:sldId id="381" r:id="rId59"/>
    <p:sldId id="353" r:id="rId60"/>
    <p:sldId id="442" r:id="rId61"/>
    <p:sldId id="354" r:id="rId62"/>
    <p:sldId id="349" r:id="rId63"/>
    <p:sldId id="382" r:id="rId64"/>
    <p:sldId id="350" r:id="rId65"/>
    <p:sldId id="383" r:id="rId66"/>
    <p:sldId id="413" r:id="rId67"/>
    <p:sldId id="414" r:id="rId68"/>
    <p:sldId id="454" r:id="rId69"/>
    <p:sldId id="417" r:id="rId70"/>
    <p:sldId id="396" r:id="rId71"/>
    <p:sldId id="397" r:id="rId72"/>
    <p:sldId id="398" r:id="rId73"/>
    <p:sldId id="355" r:id="rId74"/>
    <p:sldId id="393" r:id="rId75"/>
    <p:sldId id="392" r:id="rId7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066"/>
    <a:srgbClr val="CC0000"/>
    <a:srgbClr val="003B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2" autoAdjust="0"/>
    <p:restoredTop sz="94222" autoAdjust="0"/>
  </p:normalViewPr>
  <p:slideViewPr>
    <p:cSldViewPr>
      <p:cViewPr varScale="1">
        <p:scale>
          <a:sx n="101" d="100"/>
          <a:sy n="101" d="100"/>
        </p:scale>
        <p:origin x="306"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91B53939-9043-4973-81F3-BAF48D6238D2}" type="datetimeFigureOut">
              <a:rPr lang="en-US" smtClean="0"/>
              <a:pPr/>
              <a:t>8/11/2021</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3DD8948-DB5D-45BF-BBE7-2983E1684856}" type="slidenum">
              <a:rPr lang="en-US" smtClean="0"/>
              <a:pPr/>
              <a:t>‹#›</a:t>
            </a:fld>
            <a:endParaRPr lang="en-US" dirty="0"/>
          </a:p>
        </p:txBody>
      </p:sp>
    </p:spTree>
    <p:extLst>
      <p:ext uri="{BB962C8B-B14F-4D97-AF65-F5344CB8AC3E}">
        <p14:creationId xmlns:p14="http://schemas.microsoft.com/office/powerpoint/2010/main" val="2917562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7092F92-ECD4-4430-8072-D6D405D9E278}" type="datetimeFigureOut">
              <a:rPr lang="en-US" smtClean="0"/>
              <a:t>8/11/2021</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9629799-D1AC-4D69-B31F-1F04262C412B}" type="slidenum">
              <a:rPr lang="en-US" smtClean="0"/>
              <a:t>‹#›</a:t>
            </a:fld>
            <a:endParaRPr lang="en-US" dirty="0"/>
          </a:p>
        </p:txBody>
      </p:sp>
    </p:spTree>
    <p:extLst>
      <p:ext uri="{BB962C8B-B14F-4D97-AF65-F5344CB8AC3E}">
        <p14:creationId xmlns:p14="http://schemas.microsoft.com/office/powerpoint/2010/main" val="3839642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629799-D1AC-4D69-B31F-1F04262C412B}" type="slidenum">
              <a:rPr lang="en-US" smtClean="0"/>
              <a:t>3</a:t>
            </a:fld>
            <a:endParaRPr lang="en-US" dirty="0"/>
          </a:p>
        </p:txBody>
      </p:sp>
    </p:spTree>
    <p:extLst>
      <p:ext uri="{BB962C8B-B14F-4D97-AF65-F5344CB8AC3E}">
        <p14:creationId xmlns:p14="http://schemas.microsoft.com/office/powerpoint/2010/main" val="2688915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93F8AD7-4633-46EA-B941-8B0E1DB761DB}" type="datetimeFigureOut">
              <a:rPr lang="en-US" smtClean="0"/>
              <a:pPr/>
              <a:t>8/11/2021</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F22C103E-D97E-4DD5-B5ED-1CB8206BFB5E}" type="slidenum">
              <a:rPr lang="en-US" smtClean="0"/>
              <a:pPr/>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3F8AD7-4633-46EA-B941-8B0E1DB761DB}" type="datetimeFigureOut">
              <a:rPr lang="en-US" smtClean="0"/>
              <a:pPr/>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22C103E-D97E-4DD5-B5ED-1CB8206BFB5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3F8AD7-4633-46EA-B941-8B0E1DB761DB}" type="datetimeFigureOut">
              <a:rPr lang="en-US" smtClean="0"/>
              <a:pPr/>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22C103E-D97E-4DD5-B5ED-1CB8206BFB5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3F8AD7-4633-46EA-B941-8B0E1DB761DB}" type="datetimeFigureOut">
              <a:rPr lang="en-US" smtClean="0"/>
              <a:pPr/>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22C103E-D97E-4DD5-B5ED-1CB8206BFB5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93F8AD7-4633-46EA-B941-8B0E1DB761DB}" type="datetimeFigureOut">
              <a:rPr lang="en-US" smtClean="0"/>
              <a:pPr/>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F22C103E-D97E-4DD5-B5ED-1CB8206BFB5E}"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93F8AD7-4633-46EA-B941-8B0E1DB761DB}" type="datetimeFigureOut">
              <a:rPr lang="en-US" smtClean="0"/>
              <a:pPr/>
              <a:t>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22C103E-D97E-4DD5-B5ED-1CB8206BFB5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93F8AD7-4633-46EA-B941-8B0E1DB761DB}" type="datetimeFigureOut">
              <a:rPr lang="en-US" smtClean="0"/>
              <a:pPr/>
              <a:t>8/11/2021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22C103E-D97E-4DD5-B5ED-1CB8206BFB5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93F8AD7-4633-46EA-B941-8B0E1DB761DB}" type="datetimeFigureOut">
              <a:rPr lang="en-US" smtClean="0"/>
              <a:pPr/>
              <a:t>8/11/2021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22C103E-D97E-4DD5-B5ED-1CB8206BFB5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3F8AD7-4633-46EA-B941-8B0E1DB761DB}" type="datetimeFigureOut">
              <a:rPr lang="en-US" smtClean="0"/>
              <a:pPr/>
              <a:t>8/11/2021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22C103E-D97E-4DD5-B5ED-1CB8206BFB5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93F8AD7-4633-46EA-B941-8B0E1DB761DB}" type="datetimeFigureOut">
              <a:rPr lang="en-US" smtClean="0"/>
              <a:pPr/>
              <a:t>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22C103E-D97E-4DD5-B5ED-1CB8206BFB5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93F8AD7-4633-46EA-B941-8B0E1DB761DB}" type="datetimeFigureOut">
              <a:rPr lang="en-US" smtClean="0"/>
              <a:pPr/>
              <a:t>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22C103E-D97E-4DD5-B5ED-1CB8206BFB5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93F8AD7-4633-46EA-B941-8B0E1DB761DB}" type="datetimeFigureOut">
              <a:rPr lang="en-US" smtClean="0"/>
              <a:pPr/>
              <a:t>8/11/2021</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F22C103E-D97E-4DD5-B5ED-1CB8206BFB5E}"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fema.gov/pdf/about/divisions/npd/CPG_101_V2.pdf" TargetMode="External"/><Relationship Id="rId5" Type="http://schemas.openxmlformats.org/officeDocument/2006/relationships/hyperlink" Target="https://www.fema.gov/sites/default/files/documents/FEMA_2021-Preparedness-Grants-Manual_02-19-2021.pdf" TargetMode="External"/><Relationship Id="rId4" Type="http://schemas.openxmlformats.org/officeDocument/2006/relationships/hyperlink" Target="https://www.fema.gov/emergency-managers/nims/implementation-training"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hyperlink" Target="https://www.fema.gov/threat-and-hazard-identification-and-risk-assessment"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hyperlink" Target="https://www.fema.gov/sites/default/files/documents/fema_prohibitions-expending-fema-award-funds-covered-telecommunications-equipment-services.pdf" TargetMode="External"/><Relationship Id="rId4" Type="http://schemas.openxmlformats.org/officeDocument/2006/relationships/hyperlink" Target="https://www.congress.gov/bill/115th-congress/house-bill/5515/text?format=txt"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hyperlink" Target="https://dpsgrants.dps.mo.gov/"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hyperlink" Target="http://www.fema.gov/authorized-equipment-list"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hyperlink" Target="https://www.fema.gov/sites/default/files/2020-08/ib_426_controlled_equipment_recission__11-1-17.pdf" TargetMode="External"/><Relationship Id="rId4" Type="http://schemas.openxmlformats.org/officeDocument/2006/relationships/hyperlink" Target="https://www.fema.gov/authorized-equipment-list"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hyperlink" Target="https://www.fema.gov/sites/default/files/2020-04/Purch_of_Ener_Mat_IB_419_Final_7-20-17.pdf" TargetMode="External"/><Relationship Id="rId4" Type="http://schemas.openxmlformats.org/officeDocument/2006/relationships/hyperlink" Target="https://www.fema.gov/sites/default/files/2020-08/ib_426_controlled_equipment_recission__11-1-17.pdf"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https://www.fema.gov/national-preparedness-goal" TargetMode="External"/><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4.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4.pn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4.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4.pn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4.png"/><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4.png"/><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4.png"/><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4.png"/><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4.png"/><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4.png"/><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4.png"/><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4.png"/><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4.png"/><Relationship Id="rId4" Type="http://schemas.openxmlformats.org/officeDocument/2006/relationships/hyperlink" Target="https://rtlt.preptoolkit.fema.gov/Public" TargetMode="Externa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4.png"/><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4.png"/><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5.m4a"/><Relationship Id="rId1" Type="http://schemas.microsoft.com/office/2007/relationships/media" Target="../media/media55.m4a"/><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4.png"/><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4.png"/><Relationship Id="rId4" Type="http://schemas.openxmlformats.org/officeDocument/2006/relationships/image" Target="../media/image28.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4.png"/><Relationship Id="rId4" Type="http://schemas.openxmlformats.org/officeDocument/2006/relationships/image" Target="../media/image31.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4.png"/><Relationship Id="rId4" Type="http://schemas.openxmlformats.org/officeDocument/2006/relationships/image" Target="../media/image32.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2.m4a"/><Relationship Id="rId1" Type="http://schemas.microsoft.com/office/2007/relationships/media" Target="../media/media62.m4a"/><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image" Target="../media/image33.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4.png"/><Relationship Id="rId4" Type="http://schemas.openxmlformats.org/officeDocument/2006/relationships/image" Target="../media/image35.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4.png"/><Relationship Id="rId4" Type="http://schemas.openxmlformats.org/officeDocument/2006/relationships/image" Target="../media/image36.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4.png"/><Relationship Id="rId4" Type="http://schemas.openxmlformats.org/officeDocument/2006/relationships/image" Target="../media/image37.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4.png"/><Relationship Id="rId4" Type="http://schemas.openxmlformats.org/officeDocument/2006/relationships/image" Target="../media/image38.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m4a"/><Relationship Id="rId1" Type="http://schemas.microsoft.com/office/2007/relationships/media" Target="../media/media70.m4a"/><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5" Type="http://schemas.openxmlformats.org/officeDocument/2006/relationships/image" Target="../media/image4.png"/><Relationship Id="rId4" Type="http://schemas.openxmlformats.org/officeDocument/2006/relationships/image" Target="../media/image39.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2.m4a"/><Relationship Id="rId1" Type="http://schemas.microsoft.com/office/2007/relationships/media" Target="../media/media72.m4a"/><Relationship Id="rId5" Type="http://schemas.openxmlformats.org/officeDocument/2006/relationships/image" Target="../media/image4.png"/><Relationship Id="rId4" Type="http://schemas.openxmlformats.org/officeDocument/2006/relationships/image" Target="../media/image40.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3.m4a"/><Relationship Id="rId1" Type="http://schemas.microsoft.com/office/2007/relationships/media" Target="../media/media73.m4a"/><Relationship Id="rId5" Type="http://schemas.openxmlformats.org/officeDocument/2006/relationships/image" Target="../media/image4.png"/><Relationship Id="rId4" Type="http://schemas.openxmlformats.org/officeDocument/2006/relationships/image" Target="../media/image10.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4.m4a"/><Relationship Id="rId1" Type="http://schemas.microsoft.com/office/2007/relationships/media" Target="../media/media74.m4a"/><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5.m4a"/><Relationship Id="rId1" Type="http://schemas.microsoft.com/office/2007/relationships/media" Target="../media/media75.m4a"/><Relationship Id="rId6" Type="http://schemas.openxmlformats.org/officeDocument/2006/relationships/hyperlink" Target="mailto:joni.mccarter@dps.mo.gov" TargetMode="External"/><Relationship Id="rId5" Type="http://schemas.openxmlformats.org/officeDocument/2006/relationships/hyperlink" Target="mailto:maggie.glick@dps.mo.gov" TargetMode="External"/><Relationship Id="rId4" Type="http://schemas.openxmlformats.org/officeDocument/2006/relationships/hyperlink" Target="mailto:chelsey.call@dps.mo.gov"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81000" y="838200"/>
            <a:ext cx="8229600" cy="1828800"/>
          </a:xfrm>
        </p:spPr>
        <p:txBody>
          <a:bodyPr>
            <a:normAutofit/>
          </a:bodyPr>
          <a:lstStyle/>
          <a:p>
            <a:r>
              <a:rPr lang="en-US" dirty="0" smtClean="0">
                <a:solidFill>
                  <a:schemeClr val="accent5">
                    <a:lumMod val="20000"/>
                    <a:lumOff val="80000"/>
                  </a:schemeClr>
                </a:solidFill>
              </a:rPr>
              <a:t>State Homeland Security Program</a:t>
            </a:r>
            <a:endParaRPr lang="en-US" dirty="0">
              <a:solidFill>
                <a:schemeClr val="accent5">
                  <a:lumMod val="20000"/>
                  <a:lumOff val="80000"/>
                </a:schemeClr>
              </a:solidFill>
            </a:endParaRPr>
          </a:p>
        </p:txBody>
      </p:sp>
      <p:sp>
        <p:nvSpPr>
          <p:cNvPr id="6" name="Subtitle 5"/>
          <p:cNvSpPr>
            <a:spLocks noGrp="1"/>
          </p:cNvSpPr>
          <p:nvPr>
            <p:ph type="subTitle" idx="1"/>
          </p:nvPr>
        </p:nvSpPr>
        <p:spPr>
          <a:xfrm>
            <a:off x="1371600" y="2819400"/>
            <a:ext cx="6400800" cy="1752600"/>
          </a:xfrm>
        </p:spPr>
        <p:txBody>
          <a:bodyPr/>
          <a:lstStyle/>
          <a:p>
            <a:r>
              <a:rPr lang="en-US" dirty="0" smtClean="0"/>
              <a:t>FY 2021 Combating Domestic Violent Extremism (CDVE)Application Workshop</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4191000"/>
            <a:ext cx="2509925" cy="235871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2059" y="4191000"/>
            <a:ext cx="2882257" cy="2446668"/>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08794329"/>
      </p:ext>
    </p:extLst>
  </p:cSld>
  <p:clrMapOvr>
    <a:masterClrMapping/>
  </p:clrMapOvr>
  <mc:AlternateContent xmlns:mc="http://schemas.openxmlformats.org/markup-compatibility/2006" xmlns:p14="http://schemas.microsoft.com/office/powerpoint/2010/main">
    <mc:Choice Requires="p14">
      <p:transition spd="slow" p14:dur="2000" advTm="11215"/>
    </mc:Choice>
    <mc:Fallback xmlns="">
      <p:transition spd="slow" advTm="11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4BACC6">
                    <a:lumMod val="20000"/>
                    <a:lumOff val="80000"/>
                  </a:srgbClr>
                </a:solidFill>
              </a:rPr>
              <a:t>Ineligible Applicants</a:t>
            </a:r>
            <a:endParaRPr lang="en-US" dirty="0"/>
          </a:p>
        </p:txBody>
      </p:sp>
      <p:sp>
        <p:nvSpPr>
          <p:cNvPr id="3" name="Content Placeholder 2"/>
          <p:cNvSpPr>
            <a:spLocks noGrp="1"/>
          </p:cNvSpPr>
          <p:nvPr>
            <p:ph idx="1"/>
          </p:nvPr>
        </p:nvSpPr>
        <p:spPr/>
        <p:txBody>
          <a:bodyPr/>
          <a:lstStyle/>
          <a:p>
            <a:r>
              <a:rPr lang="en-US" dirty="0" smtClean="0"/>
              <a:t>Jurisdictions within the state of Missouri that contain a population of less than 75,000</a:t>
            </a:r>
          </a:p>
          <a:p>
            <a:r>
              <a:rPr lang="en-US" dirty="0" smtClean="0"/>
              <a:t>Entities </a:t>
            </a:r>
            <a:r>
              <a:rPr lang="en-US" dirty="0"/>
              <a:t>located within the geographical boundaries of the St. Louis Urban Area Security Initiative (UASI), which includes the Missouri Counties of Franklin, Jefferson, St. Charles, St. Louis and St. Louis City are </a:t>
            </a:r>
            <a:r>
              <a:rPr lang="en-US" b="1" dirty="0">
                <a:solidFill>
                  <a:srgbClr val="FFFF00"/>
                </a:solidFill>
              </a:rPr>
              <a:t>NOT</a:t>
            </a:r>
            <a:r>
              <a:rPr lang="en-US" dirty="0"/>
              <a:t> eligible applicants.  </a:t>
            </a:r>
            <a:endParaRPr lang="en-US" dirty="0" smtClean="0"/>
          </a:p>
          <a:p>
            <a:r>
              <a:rPr lang="en-US" dirty="0"/>
              <a:t>State Agencies are </a:t>
            </a:r>
            <a:r>
              <a:rPr lang="en-US" b="1" dirty="0">
                <a:solidFill>
                  <a:srgbClr val="FFFF00"/>
                </a:solidFill>
              </a:rPr>
              <a:t>NOT</a:t>
            </a:r>
            <a:r>
              <a:rPr lang="en-US" dirty="0"/>
              <a:t> eligible applicants.</a:t>
            </a:r>
          </a:p>
          <a:p>
            <a:pPr marL="137160" indent="0">
              <a:buNone/>
            </a:pP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17779766"/>
      </p:ext>
    </p:extLst>
  </p:cSld>
  <p:clrMapOvr>
    <a:masterClrMapping/>
  </p:clrMapOvr>
  <mc:AlternateContent xmlns:mc="http://schemas.openxmlformats.org/markup-compatibility/2006" xmlns:p14="http://schemas.microsoft.com/office/powerpoint/2010/main">
    <mc:Choice Requires="p14">
      <p:transition spd="slow" p14:dur="2000" advTm="27189"/>
    </mc:Choice>
    <mc:Fallback xmlns="">
      <p:transition spd="slow" advTm="27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4BACC6">
                    <a:lumMod val="20000"/>
                    <a:lumOff val="80000"/>
                  </a:srgbClr>
                </a:solidFill>
              </a:rPr>
              <a:t>Maximum Award</a:t>
            </a:r>
            <a:endParaRPr lang="en-US" dirty="0"/>
          </a:p>
        </p:txBody>
      </p:sp>
      <p:sp>
        <p:nvSpPr>
          <p:cNvPr id="3" name="Content Placeholder 2"/>
          <p:cNvSpPr>
            <a:spLocks noGrp="1"/>
          </p:cNvSpPr>
          <p:nvPr>
            <p:ph idx="1"/>
          </p:nvPr>
        </p:nvSpPr>
        <p:spPr/>
        <p:txBody>
          <a:bodyPr/>
          <a:lstStyle/>
          <a:p>
            <a:r>
              <a:rPr lang="en-US" dirty="0" smtClean="0"/>
              <a:t>The SHSP CDVE grant has a maximum award amount of $25,000</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25527383"/>
      </p:ext>
    </p:extLst>
  </p:cSld>
  <p:clrMapOvr>
    <a:masterClrMapping/>
  </p:clrMapOvr>
  <mc:AlternateContent xmlns:mc="http://schemas.openxmlformats.org/markup-compatibility/2006" xmlns:p14="http://schemas.microsoft.com/office/powerpoint/2010/main">
    <mc:Choice Requires="p14">
      <p:transition spd="slow" p14:dur="2000" advTm="11614"/>
    </mc:Choice>
    <mc:Fallback xmlns="">
      <p:transition spd="slow" advTm="11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955280" cy="670560"/>
          </a:xfrm>
        </p:spPr>
        <p:txBody>
          <a:bodyPr>
            <a:normAutofit/>
          </a:bodyPr>
          <a:lstStyle/>
          <a:p>
            <a:pPr algn="ctr"/>
            <a:r>
              <a:rPr lang="en-US" sz="3200" dirty="0" smtClean="0">
                <a:solidFill>
                  <a:schemeClr val="accent5">
                    <a:lumMod val="20000"/>
                    <a:lumOff val="80000"/>
                  </a:schemeClr>
                </a:solidFill>
              </a:rPr>
              <a:t>Other Eligibility Criteria</a:t>
            </a:r>
            <a:endParaRPr lang="en-US" sz="3200" dirty="0">
              <a:solidFill>
                <a:schemeClr val="accent5">
                  <a:lumMod val="20000"/>
                  <a:lumOff val="80000"/>
                </a:schemeClr>
              </a:solidFill>
            </a:endParaRPr>
          </a:p>
        </p:txBody>
      </p:sp>
      <p:sp>
        <p:nvSpPr>
          <p:cNvPr id="3" name="Content Placeholder 2"/>
          <p:cNvSpPr>
            <a:spLocks noGrp="1"/>
          </p:cNvSpPr>
          <p:nvPr>
            <p:ph idx="1"/>
          </p:nvPr>
        </p:nvSpPr>
        <p:spPr>
          <a:xfrm>
            <a:off x="457200" y="1676400"/>
            <a:ext cx="8107680" cy="4267200"/>
          </a:xfrm>
        </p:spPr>
        <p:txBody>
          <a:bodyPr>
            <a:noAutofit/>
          </a:bodyPr>
          <a:lstStyle/>
          <a:p>
            <a:r>
              <a:rPr lang="en-US" sz="2000" dirty="0" smtClean="0"/>
              <a:t>National Incident Management System (NIMS) Implementation</a:t>
            </a:r>
          </a:p>
          <a:p>
            <a:pPr lvl="1"/>
            <a:r>
              <a:rPr lang="en-US" sz="1400" dirty="0" smtClean="0"/>
              <a:t>Subrecipients must ensure and maintain adoption and implementation of NIMS. The list of objectives used for progress and achievement reporting is on FEMA’s website at </a:t>
            </a:r>
            <a:r>
              <a:rPr lang="en-US" sz="1400" u="sng" dirty="0">
                <a:hlinkClick r:id="rId4"/>
              </a:rPr>
              <a:t>https://</a:t>
            </a:r>
            <a:r>
              <a:rPr lang="en-US" sz="1400" u="sng" dirty="0" smtClean="0">
                <a:hlinkClick r:id="rId4"/>
              </a:rPr>
              <a:t>www.fema.gov/emergency-managers/nims/implementation-training</a:t>
            </a:r>
            <a:endParaRPr lang="en-US" sz="1400" u="sng" dirty="0" smtClean="0"/>
          </a:p>
          <a:p>
            <a:pPr lvl="1"/>
            <a:r>
              <a:rPr lang="en-US" sz="1400" dirty="0" smtClean="0"/>
              <a:t>Please see the </a:t>
            </a:r>
            <a:r>
              <a:rPr lang="en-US" sz="1400" dirty="0" smtClean="0">
                <a:hlinkClick r:id="rId5"/>
              </a:rPr>
              <a:t>Preparedness Grants Manual </a:t>
            </a:r>
            <a:r>
              <a:rPr lang="en-US" sz="1400" dirty="0" smtClean="0"/>
              <a:t>for more information on NIMS</a:t>
            </a:r>
          </a:p>
          <a:p>
            <a:r>
              <a:rPr lang="en-US" sz="2000" dirty="0" smtClean="0"/>
              <a:t>Emergency Management Assistance Compact (EMAC) Membership</a:t>
            </a:r>
          </a:p>
          <a:p>
            <a:pPr lvl="1"/>
            <a:r>
              <a:rPr lang="en-US" sz="1400" dirty="0" smtClean="0"/>
              <a:t>SHSP subrecipients must belong to, be in, or act as a temporary member of EMAC</a:t>
            </a:r>
          </a:p>
          <a:p>
            <a:pPr lvl="1"/>
            <a:r>
              <a:rPr lang="en-US" sz="1400" dirty="0" smtClean="0"/>
              <a:t>All assets supported in part or entirely with SHSP funds must be readily deployable and NIMS-typed when possible to support emergency or disaster operations per existing EMAC agreements</a:t>
            </a:r>
            <a:endParaRPr lang="en-US" sz="1400" dirty="0"/>
          </a:p>
          <a:p>
            <a:pPr lvl="0">
              <a:buClr>
                <a:prstClr val="white">
                  <a:shade val="95000"/>
                </a:prstClr>
              </a:buClr>
            </a:pPr>
            <a:r>
              <a:rPr lang="en-US" sz="2000" dirty="0">
                <a:solidFill>
                  <a:prstClr val="white"/>
                </a:solidFill>
              </a:rPr>
              <a:t>Emergency Operations Plan (EOP)</a:t>
            </a:r>
          </a:p>
          <a:p>
            <a:pPr lvl="1">
              <a:buClr>
                <a:prstClr val="white"/>
              </a:buClr>
              <a:buFont typeface="Wingdings" panose="05000000000000000000" pitchFamily="2" charset="2"/>
              <a:buChar char="§"/>
            </a:pPr>
            <a:r>
              <a:rPr lang="en-US" sz="1600" dirty="0">
                <a:solidFill>
                  <a:prstClr val="white"/>
                </a:solidFill>
              </a:rPr>
              <a:t>Update at least once every two years, for every agency that currently has one</a:t>
            </a:r>
          </a:p>
          <a:p>
            <a:pPr lvl="1">
              <a:buClr>
                <a:prstClr val="white"/>
              </a:buClr>
              <a:buFont typeface="Wingdings" panose="05000000000000000000" pitchFamily="2" charset="2"/>
              <a:buChar char="§"/>
            </a:pPr>
            <a:r>
              <a:rPr lang="en-US" sz="1600" dirty="0">
                <a:solidFill>
                  <a:prstClr val="white"/>
                </a:solidFill>
              </a:rPr>
              <a:t>Plans should be consistent with the </a:t>
            </a:r>
            <a:r>
              <a:rPr lang="en-US" sz="1600" dirty="0">
                <a:solidFill>
                  <a:prstClr val="white"/>
                </a:solidFill>
                <a:hlinkClick r:id="rId6"/>
              </a:rPr>
              <a:t>Comprehensive Preparedness Guide 101, Version 2.0 (CPG 101 v2), Developing and Maintaining Emergency Operations Plans (November 2010)</a:t>
            </a:r>
            <a:endParaRPr lang="en-US" sz="1600" dirty="0">
              <a:solidFill>
                <a:prstClr val="white"/>
              </a:solidFill>
            </a:endParaRPr>
          </a:p>
          <a:p>
            <a:pPr marL="585216" lvl="1" indent="0">
              <a:buNone/>
            </a:pPr>
            <a:endParaRPr lang="en-US" sz="14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43380380"/>
      </p:ext>
    </p:extLst>
  </p:cSld>
  <p:clrMapOvr>
    <a:masterClrMapping/>
  </p:clrMapOvr>
  <mc:AlternateContent xmlns:mc="http://schemas.openxmlformats.org/markup-compatibility/2006" xmlns:p14="http://schemas.microsoft.com/office/powerpoint/2010/main">
    <mc:Choice Requires="p14">
      <p:transition spd="slow" p14:dur="2000" advTm="60242"/>
    </mc:Choice>
    <mc:Fallback xmlns="">
      <p:transition spd="slow" advTm="60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83880" cy="1051560"/>
          </a:xfrm>
        </p:spPr>
        <p:txBody>
          <a:bodyPr>
            <a:normAutofit/>
          </a:bodyPr>
          <a:lstStyle/>
          <a:p>
            <a:pPr algn="ctr"/>
            <a:r>
              <a:rPr lang="en-US" sz="3200" dirty="0" smtClean="0">
                <a:solidFill>
                  <a:schemeClr val="accent5">
                    <a:lumMod val="20000"/>
                    <a:lumOff val="80000"/>
                  </a:schemeClr>
                </a:solidFill>
              </a:rPr>
              <a:t>Other Eligibility Criteria, Cont.</a:t>
            </a:r>
            <a:endParaRPr lang="en-US" sz="3200" dirty="0">
              <a:solidFill>
                <a:schemeClr val="accent5">
                  <a:lumMod val="20000"/>
                  <a:lumOff val="80000"/>
                </a:schemeClr>
              </a:solidFill>
            </a:endParaRPr>
          </a:p>
        </p:txBody>
      </p:sp>
      <p:sp>
        <p:nvSpPr>
          <p:cNvPr id="3" name="Content Placeholder 2"/>
          <p:cNvSpPr>
            <a:spLocks noGrp="1"/>
          </p:cNvSpPr>
          <p:nvPr>
            <p:ph idx="1"/>
          </p:nvPr>
        </p:nvSpPr>
        <p:spPr>
          <a:xfrm>
            <a:off x="457200" y="1600200"/>
            <a:ext cx="8183880" cy="4187952"/>
          </a:xfrm>
          <a:noFill/>
        </p:spPr>
        <p:txBody>
          <a:bodyPr>
            <a:normAutofit/>
          </a:bodyPr>
          <a:lstStyle/>
          <a:p>
            <a:r>
              <a:rPr lang="en-US" sz="2000" dirty="0"/>
              <a:t>Threat and Hazard Identification and Risk Assessment (THIRA) </a:t>
            </a:r>
            <a:r>
              <a:rPr lang="en-US" sz="2000" dirty="0" smtClean="0"/>
              <a:t>and Stakeholder Preparedness Review (SPR) updates</a:t>
            </a:r>
          </a:p>
          <a:p>
            <a:pPr lvl="1"/>
            <a:r>
              <a:rPr lang="en-US" sz="1600" dirty="0" smtClean="0"/>
              <a:t>SPR update required annually at the State level </a:t>
            </a:r>
          </a:p>
          <a:p>
            <a:pPr lvl="2">
              <a:buFont typeface="Wingdings" panose="05000000000000000000" pitchFamily="2" charset="2"/>
              <a:buChar char="§"/>
            </a:pPr>
            <a:r>
              <a:rPr lang="en-US" sz="1600" dirty="0" smtClean="0"/>
              <a:t>Subrecipients must assist in the State’s annual update by providing information on the Whole Community Worksheet</a:t>
            </a:r>
            <a:endParaRPr lang="en-US" sz="1600" dirty="0"/>
          </a:p>
          <a:p>
            <a:pPr lvl="1"/>
            <a:r>
              <a:rPr lang="en-US" sz="1600" dirty="0" smtClean="0"/>
              <a:t>THIRA update required every three years at the State level</a:t>
            </a:r>
          </a:p>
          <a:p>
            <a:pPr lvl="2">
              <a:buFont typeface="Wingdings" panose="05000000000000000000" pitchFamily="2" charset="2"/>
              <a:buChar char="§"/>
            </a:pPr>
            <a:r>
              <a:rPr lang="en-US" sz="1600" dirty="0" smtClean="0"/>
              <a:t>For more information on THIRA: </a:t>
            </a:r>
          </a:p>
          <a:p>
            <a:pPr marL="347472" lvl="1" indent="0">
              <a:buNone/>
            </a:pPr>
            <a:r>
              <a:rPr lang="en-US" sz="1600" dirty="0" smtClean="0">
                <a:hlinkClick r:id="rId4"/>
              </a:rPr>
              <a:t>https</a:t>
            </a:r>
            <a:r>
              <a:rPr lang="en-US" sz="1600" dirty="0">
                <a:hlinkClick r:id="rId4"/>
              </a:rPr>
              <a:t>://</a:t>
            </a:r>
            <a:r>
              <a:rPr lang="en-US" sz="1600" dirty="0" smtClean="0">
                <a:hlinkClick r:id="rId4"/>
              </a:rPr>
              <a:t>www.fema.gov/threat-and-hazard-identification-and-risk-assessment</a:t>
            </a:r>
            <a:r>
              <a:rPr lang="en-US" sz="1600" dirty="0" smtClean="0"/>
              <a:t> </a:t>
            </a:r>
            <a:endParaRPr lang="en-US" sz="1600" dirty="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0285656"/>
      </p:ext>
    </p:extLst>
  </p:cSld>
  <p:clrMapOvr>
    <a:masterClrMapping/>
  </p:clrMapOvr>
  <mc:AlternateContent xmlns:mc="http://schemas.openxmlformats.org/markup-compatibility/2006" xmlns:p14="http://schemas.microsoft.com/office/powerpoint/2010/main">
    <mc:Choice Requires="p14">
      <p:transition spd="slow" p14:dur="2000" advTm="29649"/>
    </mc:Choice>
    <mc:Fallback xmlns="">
      <p:transition spd="slow" advTm="29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955280" cy="670560"/>
          </a:xfrm>
        </p:spPr>
        <p:txBody>
          <a:bodyPr>
            <a:normAutofit/>
          </a:bodyPr>
          <a:lstStyle/>
          <a:p>
            <a:pPr algn="ctr"/>
            <a:r>
              <a:rPr lang="en-US" sz="3200" dirty="0" smtClean="0">
                <a:solidFill>
                  <a:schemeClr val="accent5">
                    <a:lumMod val="20000"/>
                    <a:lumOff val="80000"/>
                  </a:schemeClr>
                </a:solidFill>
              </a:rPr>
              <a:t>Other Eligibility Criteria, Cont.</a:t>
            </a:r>
            <a:endParaRPr lang="en-US" sz="3200" dirty="0">
              <a:solidFill>
                <a:schemeClr val="accent5">
                  <a:lumMod val="20000"/>
                  <a:lumOff val="80000"/>
                </a:schemeClr>
              </a:solidFill>
            </a:endParaRPr>
          </a:p>
        </p:txBody>
      </p:sp>
      <p:sp>
        <p:nvSpPr>
          <p:cNvPr id="3" name="Content Placeholder 2"/>
          <p:cNvSpPr>
            <a:spLocks noGrp="1"/>
          </p:cNvSpPr>
          <p:nvPr>
            <p:ph idx="1"/>
          </p:nvPr>
        </p:nvSpPr>
        <p:spPr>
          <a:xfrm>
            <a:off x="457200" y="1676400"/>
            <a:ext cx="8229600" cy="4035552"/>
          </a:xfrm>
        </p:spPr>
        <p:txBody>
          <a:bodyPr>
            <a:normAutofit/>
          </a:bodyPr>
          <a:lstStyle/>
          <a:p>
            <a:r>
              <a:rPr lang="en-US" sz="2000" dirty="0" smtClean="0"/>
              <a:t>Subrecipients must utilize standardized resource management concepts such as:</a:t>
            </a:r>
          </a:p>
          <a:p>
            <a:pPr lvl="1">
              <a:buFont typeface="Wingdings" panose="05000000000000000000" pitchFamily="2" charset="2"/>
              <a:buChar char="§"/>
            </a:pPr>
            <a:r>
              <a:rPr lang="en-US" sz="2000" dirty="0" smtClean="0"/>
              <a:t>Resource typing, inventorying, organizing, and tracking resources to facilitate the dispatch, deployment and recovery of resources before, during and after an incident</a:t>
            </a:r>
          </a:p>
          <a:p>
            <a:pPr lvl="1">
              <a:buFont typeface="Wingdings" panose="05000000000000000000" pitchFamily="2" charset="2"/>
              <a:buChar char="§"/>
            </a:pPr>
            <a:endParaRPr lang="en-US" sz="2000" dirty="0" smtClean="0"/>
          </a:p>
          <a:p>
            <a:r>
              <a:rPr lang="en-US" sz="2000" dirty="0" smtClean="0"/>
              <a:t>Subrecipients must coordinate with their stakeholders to examine how they integrate preparedness activities across disciplines, agencies, and levels of government </a:t>
            </a:r>
            <a:endParaRPr lang="en-US" sz="2000" b="1" i="1" dirty="0" smtClean="0"/>
          </a:p>
          <a:p>
            <a:endParaRPr lang="en-US" sz="20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670"/>
    </mc:Choice>
    <mc:Fallback xmlns="">
      <p:transition spd="slow" advTm="24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955280" cy="746760"/>
          </a:xfrm>
        </p:spPr>
        <p:txBody>
          <a:bodyPr>
            <a:normAutofit/>
          </a:bodyPr>
          <a:lstStyle/>
          <a:p>
            <a:pPr algn="ctr"/>
            <a:r>
              <a:rPr lang="en-US" sz="2800" dirty="0" smtClean="0">
                <a:solidFill>
                  <a:schemeClr val="accent5">
                    <a:lumMod val="20000"/>
                    <a:lumOff val="80000"/>
                  </a:schemeClr>
                </a:solidFill>
              </a:rPr>
              <a:t>Other Eligibility Criteria, Cont.</a:t>
            </a:r>
            <a:endParaRPr lang="en-US" sz="2800" dirty="0">
              <a:solidFill>
                <a:schemeClr val="accent5">
                  <a:lumMod val="20000"/>
                  <a:lumOff val="80000"/>
                </a:schemeClr>
              </a:solidFill>
            </a:endParaRPr>
          </a:p>
        </p:txBody>
      </p:sp>
      <p:sp>
        <p:nvSpPr>
          <p:cNvPr id="3" name="Content Placeholder 2"/>
          <p:cNvSpPr>
            <a:spLocks noGrp="1"/>
          </p:cNvSpPr>
          <p:nvPr>
            <p:ph idx="1"/>
          </p:nvPr>
        </p:nvSpPr>
        <p:spPr>
          <a:xfrm>
            <a:off x="457200" y="1600200"/>
            <a:ext cx="8183880" cy="3502152"/>
          </a:xfrm>
        </p:spPr>
        <p:txBody>
          <a:bodyPr>
            <a:normAutofit/>
          </a:bodyPr>
          <a:lstStyle/>
          <a:p>
            <a:r>
              <a:rPr lang="en-US" sz="2000" dirty="0" smtClean="0"/>
              <a:t>FEMA funds must be used to supplement (add to) not supplant (take the place of) existing funds that have been appropriated for the same purpose</a:t>
            </a:r>
          </a:p>
          <a:p>
            <a:r>
              <a:rPr lang="en-US" sz="2000" dirty="0" smtClean="0"/>
              <a:t>Supplanting is NOT allowed for this grant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641"/>
    </mc:Choice>
    <mc:Fallback xmlns="">
      <p:transition spd="slow" advTm="13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5">
                    <a:lumMod val="20000"/>
                    <a:lumOff val="80000"/>
                  </a:schemeClr>
                </a:solidFill>
              </a:rPr>
              <a:t>SHSP Funding Guidelines</a:t>
            </a:r>
            <a:endParaRPr lang="en-US" sz="3200" dirty="0">
              <a:solidFill>
                <a:schemeClr val="accent5">
                  <a:lumMod val="20000"/>
                  <a:lumOff val="80000"/>
                </a:schemeClr>
              </a:solidFill>
            </a:endParaRPr>
          </a:p>
        </p:txBody>
      </p:sp>
      <p:sp>
        <p:nvSpPr>
          <p:cNvPr id="3" name="Content Placeholder 2"/>
          <p:cNvSpPr>
            <a:spLocks noGrp="1"/>
          </p:cNvSpPr>
          <p:nvPr>
            <p:ph idx="1"/>
          </p:nvPr>
        </p:nvSpPr>
        <p:spPr/>
        <p:txBody>
          <a:bodyPr/>
          <a:lstStyle/>
          <a:p>
            <a:r>
              <a:rPr lang="en-US" dirty="0" smtClean="0"/>
              <a:t>Dual-Use </a:t>
            </a:r>
          </a:p>
          <a:p>
            <a:pPr lvl="1"/>
            <a:r>
              <a:rPr lang="en-US" dirty="0" smtClean="0"/>
              <a:t>Under SHSP, many activities that support the achievement of core capabilities related to the national priorities and terrorism preparedness may simultaneously support enhanced preparedness for other hazards unrelated to acts of terrorism</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41170219"/>
      </p:ext>
    </p:extLst>
  </p:cSld>
  <p:clrMapOvr>
    <a:masterClrMapping/>
  </p:clrMapOvr>
  <mc:AlternateContent xmlns:mc="http://schemas.openxmlformats.org/markup-compatibility/2006" xmlns:p14="http://schemas.microsoft.com/office/powerpoint/2010/main">
    <mc:Choice Requires="p14">
      <p:transition spd="slow" p14:dur="2000" advTm="17128"/>
    </mc:Choice>
    <mc:Fallback xmlns="">
      <p:transition spd="slow" advTm="17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4BACC6">
                    <a:lumMod val="20000"/>
                    <a:lumOff val="80000"/>
                  </a:srgbClr>
                </a:solidFill>
              </a:rPr>
              <a:t>Funding Restrictions &amp; Allowable Costs</a:t>
            </a:r>
            <a:endParaRPr lang="en-US" dirty="0"/>
          </a:p>
        </p:txBody>
      </p:sp>
      <p:sp>
        <p:nvSpPr>
          <p:cNvPr id="3" name="Content Placeholder 2"/>
          <p:cNvSpPr>
            <a:spLocks noGrp="1"/>
          </p:cNvSpPr>
          <p:nvPr>
            <p:ph idx="1"/>
          </p:nvPr>
        </p:nvSpPr>
        <p:spPr/>
        <p:txBody>
          <a:bodyPr>
            <a:normAutofit fontScale="92500"/>
          </a:bodyPr>
          <a:lstStyle/>
          <a:p>
            <a:pPr lvl="0">
              <a:buClr>
                <a:prstClr val="white">
                  <a:shade val="95000"/>
                </a:prstClr>
              </a:buClr>
            </a:pPr>
            <a:r>
              <a:rPr lang="en-US" sz="2400" dirty="0">
                <a:solidFill>
                  <a:prstClr val="white"/>
                </a:solidFill>
              </a:rPr>
              <a:t>Prohibitions on Expending FEMA Award Funds for Covered Telecommunications Equipment or Services</a:t>
            </a:r>
          </a:p>
          <a:p>
            <a:pPr lvl="1">
              <a:buClr>
                <a:prstClr val="white"/>
              </a:buClr>
            </a:pPr>
            <a:r>
              <a:rPr lang="en-US" sz="2000" dirty="0">
                <a:solidFill>
                  <a:prstClr val="white"/>
                </a:solidFill>
              </a:rPr>
              <a:t>Recipients and subrecipients of FEMA federal financial assistance are subject to the prohibitions described in section 889 of the </a:t>
            </a:r>
            <a:r>
              <a:rPr lang="en-US" sz="2000" dirty="0">
                <a:solidFill>
                  <a:prstClr val="white"/>
                </a:solidFill>
                <a:hlinkClick r:id="rId4"/>
              </a:rPr>
              <a:t>John S. McCain National Defense Authorization Act for Fiscal Year 2019 (FY 2019 NDAA)</a:t>
            </a:r>
            <a:r>
              <a:rPr lang="en-US" sz="2000" dirty="0">
                <a:solidFill>
                  <a:prstClr val="white"/>
                </a:solidFill>
              </a:rPr>
              <a:t>, Pub. L. No. 115-232 (2018) and 2 C.F.R. §§ 200.216, 200.326, 200.471, and Appendix II to 2 C.F.R. Part 200. Beginning August 13, 2020, the statute – as it applies to FEMA recipients, subrecipients, and their contractors and subcontractors – prohibits obligating or expending federal award funds on certain telecommunications and video surveillance products and contracting with certain entities for national security reasons. </a:t>
            </a:r>
          </a:p>
          <a:p>
            <a:pPr lvl="1">
              <a:buClr>
                <a:prstClr val="white"/>
              </a:buClr>
            </a:pPr>
            <a:r>
              <a:rPr lang="en-US" sz="2000" dirty="0">
                <a:solidFill>
                  <a:prstClr val="white"/>
                </a:solidFill>
              </a:rPr>
              <a:t>For additional guidance, please refer to </a:t>
            </a:r>
            <a:r>
              <a:rPr lang="en-US" sz="2000" dirty="0">
                <a:solidFill>
                  <a:prstClr val="white"/>
                </a:solidFill>
                <a:hlinkClick r:id="rId5"/>
              </a:rPr>
              <a:t>Prohibitions on Expending FEMA Award Funds for Covered Telecommunications Equipment or Services (Interim).</a:t>
            </a:r>
            <a:endParaRPr lang="en-US" sz="2000" dirty="0">
              <a:solidFill>
                <a:prstClr val="white"/>
              </a:solidFill>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03804517"/>
      </p:ext>
    </p:extLst>
  </p:cSld>
  <p:clrMapOvr>
    <a:masterClrMapping/>
  </p:clrMapOvr>
  <mc:AlternateContent xmlns:mc="http://schemas.openxmlformats.org/markup-compatibility/2006" xmlns:p14="http://schemas.microsoft.com/office/powerpoint/2010/main">
    <mc:Choice Requires="p14">
      <p:transition spd="slow" p14:dur="2000" advTm="56275"/>
    </mc:Choice>
    <mc:Fallback xmlns="">
      <p:transition spd="slow" advTm="56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4BACC6">
                    <a:lumMod val="20000"/>
                    <a:lumOff val="80000"/>
                  </a:srgbClr>
                </a:solidFill>
              </a:rPr>
              <a:t>Funding Restrictions &amp; Allowable Costs, Cont.</a:t>
            </a:r>
            <a:endParaRPr lang="en-US" dirty="0"/>
          </a:p>
        </p:txBody>
      </p:sp>
      <p:sp>
        <p:nvSpPr>
          <p:cNvPr id="3" name="Content Placeholder 2"/>
          <p:cNvSpPr>
            <a:spLocks noGrp="1"/>
          </p:cNvSpPr>
          <p:nvPr>
            <p:ph idx="1"/>
          </p:nvPr>
        </p:nvSpPr>
        <p:spPr/>
        <p:txBody>
          <a:bodyPr>
            <a:normAutofit fontScale="92500" lnSpcReduction="10000"/>
          </a:bodyPr>
          <a:lstStyle/>
          <a:p>
            <a:pPr lvl="0">
              <a:buClr>
                <a:prstClr val="white">
                  <a:shade val="95000"/>
                </a:prstClr>
              </a:buClr>
            </a:pPr>
            <a:r>
              <a:rPr lang="en-US" sz="2400" dirty="0">
                <a:solidFill>
                  <a:prstClr val="white"/>
                </a:solidFill>
              </a:rPr>
              <a:t>Effective August 13, 2020, FEMA recipients and subrecipients may not use any FEMA funds under open or new awards to: </a:t>
            </a:r>
          </a:p>
          <a:p>
            <a:pPr lvl="1">
              <a:buClr>
                <a:prstClr val="white"/>
              </a:buClr>
            </a:pPr>
            <a:r>
              <a:rPr lang="en-US" sz="2000" dirty="0">
                <a:solidFill>
                  <a:prstClr val="white"/>
                </a:solidFill>
              </a:rPr>
              <a:t>Procure or obtain any equipment, system, or service that uses covered telecommunications equipment or services as a substantial or essential component of any system, or as critical technology of any system; </a:t>
            </a:r>
          </a:p>
          <a:p>
            <a:pPr lvl="1">
              <a:buClr>
                <a:prstClr val="white"/>
              </a:buClr>
            </a:pPr>
            <a:r>
              <a:rPr lang="en-US" sz="2000" dirty="0">
                <a:solidFill>
                  <a:prstClr val="white"/>
                </a:solidFill>
              </a:rPr>
              <a:t>Enter into, extend, or renew a contract to procure or obtain any equipment, system, or service that uses covered telecommunications equipment or services as a substantial or essential component of any system, or as critical technology of any system; or </a:t>
            </a:r>
          </a:p>
          <a:p>
            <a:pPr lvl="1">
              <a:buClr>
                <a:prstClr val="white"/>
              </a:buClr>
            </a:pPr>
            <a:r>
              <a:rPr lang="en-US" sz="2000" dirty="0">
                <a:solidFill>
                  <a:prstClr val="white"/>
                </a:solidFill>
              </a:rPr>
              <a:t>Enter into, extend, or renew contracts with entities that use covered telecommunications equipment or services as a substantial or essential component of any system, or as critical technology as part of any system.</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4987861"/>
      </p:ext>
    </p:extLst>
  </p:cSld>
  <p:clrMapOvr>
    <a:masterClrMapping/>
  </p:clrMapOvr>
  <mc:AlternateContent xmlns:mc="http://schemas.openxmlformats.org/markup-compatibility/2006" xmlns:p14="http://schemas.microsoft.com/office/powerpoint/2010/main">
    <mc:Choice Requires="p14">
      <p:transition spd="slow" p14:dur="2000" advTm="50688"/>
    </mc:Choice>
    <mc:Fallback xmlns="">
      <p:transition spd="slow" advTm="50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4BACC6">
                    <a:lumMod val="20000"/>
                    <a:lumOff val="80000"/>
                  </a:srgbClr>
                </a:solidFill>
              </a:rPr>
              <a:t>Funding Restrictions &amp; Allowable Costs, Cont.</a:t>
            </a:r>
            <a:endParaRPr lang="en-US" dirty="0"/>
          </a:p>
        </p:txBody>
      </p:sp>
      <p:sp>
        <p:nvSpPr>
          <p:cNvPr id="3" name="Content Placeholder 2"/>
          <p:cNvSpPr>
            <a:spLocks noGrp="1"/>
          </p:cNvSpPr>
          <p:nvPr>
            <p:ph idx="1"/>
          </p:nvPr>
        </p:nvSpPr>
        <p:spPr>
          <a:xfrm>
            <a:off x="457200" y="1417638"/>
            <a:ext cx="8229600" cy="5059362"/>
          </a:xfrm>
        </p:spPr>
        <p:txBody>
          <a:bodyPr>
            <a:normAutofit fontScale="92500"/>
          </a:bodyPr>
          <a:lstStyle/>
          <a:p>
            <a:pPr lvl="0">
              <a:buClr>
                <a:prstClr val="white">
                  <a:shade val="95000"/>
                </a:prstClr>
              </a:buClr>
            </a:pPr>
            <a:r>
              <a:rPr lang="en-US" sz="1400" dirty="0">
                <a:solidFill>
                  <a:prstClr val="white"/>
                </a:solidFill>
              </a:rPr>
              <a:t>Replacement Equipment and Services</a:t>
            </a:r>
          </a:p>
          <a:p>
            <a:pPr lvl="1">
              <a:buClr>
                <a:prstClr val="white"/>
              </a:buClr>
            </a:pPr>
            <a:r>
              <a:rPr lang="en-US" sz="1400" dirty="0">
                <a:solidFill>
                  <a:prstClr val="white"/>
                </a:solidFill>
              </a:rPr>
              <a:t>FEMA grant funding may be permitted to procure replacement equipment and services impacted by this prohibition, provided the costs are otherwise consistent with the requirements of the NOFO and the Preparedness Grants Manual.</a:t>
            </a:r>
          </a:p>
          <a:p>
            <a:pPr lvl="0">
              <a:buClr>
                <a:prstClr val="white">
                  <a:shade val="95000"/>
                </a:prstClr>
              </a:buClr>
            </a:pPr>
            <a:r>
              <a:rPr lang="en-US" sz="1400" dirty="0">
                <a:solidFill>
                  <a:prstClr val="white"/>
                </a:solidFill>
              </a:rPr>
              <a:t>Definitions</a:t>
            </a:r>
          </a:p>
          <a:p>
            <a:pPr lvl="1">
              <a:buClr>
                <a:prstClr val="white"/>
              </a:buClr>
            </a:pPr>
            <a:r>
              <a:rPr lang="en-US" sz="1400" dirty="0">
                <a:solidFill>
                  <a:prstClr val="white"/>
                </a:solidFill>
              </a:rPr>
              <a:t>Per section 889(f)(2)-(3) of the FY 2019 NDAA and 2 C.F.R. § 200.216, covered telecommunications equipment or services means:</a:t>
            </a:r>
          </a:p>
          <a:p>
            <a:pPr lvl="2">
              <a:buClr>
                <a:prstClr val="white"/>
              </a:buClr>
            </a:pPr>
            <a:r>
              <a:rPr lang="en-US" sz="1400" dirty="0">
                <a:solidFill>
                  <a:prstClr val="white"/>
                </a:solidFill>
              </a:rPr>
              <a:t>Telecommunications equipment produced by Huawei Technologies Company or ZTE Corporation, (or any subsidiary or affiliate of such entities);</a:t>
            </a:r>
          </a:p>
          <a:p>
            <a:pPr lvl="2">
              <a:buClr>
                <a:prstClr val="white"/>
              </a:buClr>
            </a:pPr>
            <a:r>
              <a:rPr lang="en-US" sz="1400" dirty="0">
                <a:solidFill>
                  <a:prstClr val="white"/>
                </a:solidFill>
              </a:rPr>
              <a:t>For the purpose of public safety, security of Government facilities, physical security surveillance of critical infrastructure, and other national security purposes, video surveillance and telecommunications equipment produced by </a:t>
            </a:r>
            <a:r>
              <a:rPr lang="en-US" sz="1400" dirty="0" err="1">
                <a:solidFill>
                  <a:prstClr val="white"/>
                </a:solidFill>
              </a:rPr>
              <a:t>Hytera</a:t>
            </a:r>
            <a:r>
              <a:rPr lang="en-US" sz="1400" dirty="0">
                <a:solidFill>
                  <a:prstClr val="white"/>
                </a:solidFill>
              </a:rPr>
              <a:t> Communications Corporation, Hangzhou </a:t>
            </a:r>
            <a:r>
              <a:rPr lang="en-US" sz="1400" dirty="0" err="1">
                <a:solidFill>
                  <a:prstClr val="white"/>
                </a:solidFill>
              </a:rPr>
              <a:t>Hikvision</a:t>
            </a:r>
            <a:r>
              <a:rPr lang="en-US" sz="1400" dirty="0">
                <a:solidFill>
                  <a:prstClr val="white"/>
                </a:solidFill>
              </a:rPr>
              <a:t> Digital Technology Company, or </a:t>
            </a:r>
            <a:r>
              <a:rPr lang="en-US" sz="1400" dirty="0" err="1">
                <a:solidFill>
                  <a:prstClr val="white"/>
                </a:solidFill>
              </a:rPr>
              <a:t>Dahua</a:t>
            </a:r>
            <a:r>
              <a:rPr lang="en-US" sz="1400" dirty="0">
                <a:solidFill>
                  <a:prstClr val="white"/>
                </a:solidFill>
              </a:rPr>
              <a:t> Technology Company (or any subsidiary or affiliate of such entities);</a:t>
            </a:r>
          </a:p>
          <a:p>
            <a:pPr lvl="2">
              <a:buClr>
                <a:prstClr val="white"/>
              </a:buClr>
            </a:pPr>
            <a:r>
              <a:rPr lang="en-US" sz="1400" dirty="0">
                <a:solidFill>
                  <a:prstClr val="white"/>
                </a:solidFill>
              </a:rPr>
              <a:t>Telecommunications or video surveillance services provided by such entities or using such equipment; or</a:t>
            </a:r>
          </a:p>
          <a:p>
            <a:pPr lvl="2">
              <a:buClr>
                <a:prstClr val="white"/>
              </a:buClr>
            </a:pPr>
            <a:r>
              <a:rPr lang="en-US" sz="1400" dirty="0">
                <a:solidFill>
                  <a:prstClr val="white"/>
                </a:solidFill>
              </a:rPr>
              <a:t>Telecommunications or video surveillance equipment or services produced or provided by an entity that the Secretary of Defense, in consultation with the Director of National Intelligence or the Director of the Federal Bureau of Investigation, reasonably believes to be an entity owned or controlled by, or otherwise connected to, the People’s Republic of China</a:t>
            </a:r>
            <a:r>
              <a:rPr lang="en-US" sz="1400" dirty="0" smtClean="0">
                <a:solidFill>
                  <a:prstClr val="white"/>
                </a:solidFill>
              </a:rPr>
              <a:t>.</a:t>
            </a:r>
            <a:endParaRPr lang="en-US" sz="1400" dirty="0">
              <a:solidFill>
                <a:prstClr val="white"/>
              </a:solidFill>
            </a:endParaRPr>
          </a:p>
          <a:p>
            <a:pPr lvl="1">
              <a:buClr>
                <a:prstClr val="white"/>
              </a:buClr>
            </a:pPr>
            <a:r>
              <a:rPr lang="en-US" sz="1400" dirty="0">
                <a:solidFill>
                  <a:prstClr val="white"/>
                </a:solidFill>
              </a:rPr>
              <a:t>Examples of the types of products covered by this prohibition include phones, internet, video surveillance, and cloud servers when produced, provided, or used by the entities listed in the definition of “covered telecommunications equipment or services.” See 2 C.F.R. § 200.471</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90553015"/>
      </p:ext>
    </p:extLst>
  </p:cSld>
  <p:clrMapOvr>
    <a:masterClrMapping/>
  </p:clrMapOvr>
  <mc:AlternateContent xmlns:mc="http://schemas.openxmlformats.org/markup-compatibility/2006" xmlns:p14="http://schemas.microsoft.com/office/powerpoint/2010/main">
    <mc:Choice Requires="p14">
      <p:transition spd="slow" p14:dur="2000" advTm="76230"/>
    </mc:Choice>
    <mc:Fallback xmlns="">
      <p:transition spd="slow" advTm="76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Autofit/>
          </a:bodyPr>
          <a:lstStyle/>
          <a:p>
            <a:r>
              <a:rPr lang="en-US" sz="3200" dirty="0" smtClean="0">
                <a:solidFill>
                  <a:schemeClr val="accent5">
                    <a:lumMod val="20000"/>
                    <a:lumOff val="80000"/>
                  </a:schemeClr>
                </a:solidFill>
              </a:rPr>
              <a:t>Missouri Office of Homeland Security Notice of Funding Opportunity</a:t>
            </a:r>
            <a:endParaRPr lang="en-US" sz="3200" dirty="0">
              <a:solidFill>
                <a:schemeClr val="accent5">
                  <a:lumMod val="20000"/>
                  <a:lumOff val="80000"/>
                </a:schemeClr>
              </a:solidFill>
            </a:endParaRPr>
          </a:p>
        </p:txBody>
      </p:sp>
      <p:sp>
        <p:nvSpPr>
          <p:cNvPr id="3" name="Subtitle 2"/>
          <p:cNvSpPr>
            <a:spLocks noGrp="1"/>
          </p:cNvSpPr>
          <p:nvPr>
            <p:ph idx="1"/>
          </p:nvPr>
        </p:nvSpPr>
        <p:spPr>
          <a:xfrm>
            <a:off x="457200" y="1981200"/>
            <a:ext cx="8229600" cy="4556760"/>
          </a:xfrm>
          <a:ln>
            <a:noFill/>
          </a:ln>
        </p:spPr>
        <p:txBody>
          <a:bodyPr>
            <a:noAutofit/>
          </a:bodyPr>
          <a:lstStyle/>
          <a:p>
            <a:pPr marL="174625" indent="0">
              <a:buNone/>
            </a:pPr>
            <a:r>
              <a:rPr lang="en-US" sz="1800" b="1" dirty="0" smtClean="0"/>
              <a:t>We are pleased to announce the funding opportunity for the FY 2021 State Homeland Security Program</a:t>
            </a:r>
            <a:r>
              <a:rPr lang="en-US" sz="1800" b="1" dirty="0"/>
              <a:t> </a:t>
            </a:r>
            <a:r>
              <a:rPr lang="en-US" sz="1800" b="1" dirty="0" smtClean="0"/>
              <a:t>(SHSP) Combating Domestic Violent Extremism (CDVE) is open </a:t>
            </a:r>
            <a:r>
              <a:rPr lang="en-US" sz="1800" b="1" dirty="0" smtClean="0">
                <a:solidFill>
                  <a:srgbClr val="FFFF00"/>
                </a:solidFill>
              </a:rPr>
              <a:t>August 10, 2021– August 31, 2021 5:00 p.m. CST</a:t>
            </a:r>
          </a:p>
          <a:p>
            <a:pPr>
              <a:buNone/>
            </a:pPr>
            <a:endParaRPr lang="en-US" sz="1800" b="1" dirty="0" smtClean="0"/>
          </a:p>
          <a:p>
            <a:pPr marL="174625" indent="0">
              <a:buNone/>
            </a:pPr>
            <a:r>
              <a:rPr lang="en-US" sz="1800" b="1" dirty="0" smtClean="0"/>
              <a:t>This funding opportunity is made available through the Missouri Department of Public Safety’s, electronic WebGrants System, accessible on the internet: </a:t>
            </a:r>
            <a:r>
              <a:rPr lang="en-US" sz="1800" b="1" dirty="0" smtClean="0">
                <a:solidFill>
                  <a:schemeClr val="accent2">
                    <a:lumMod val="20000"/>
                    <a:lumOff val="80000"/>
                  </a:schemeClr>
                </a:solidFill>
                <a:hlinkClick r:id="rId4"/>
              </a:rPr>
              <a:t>https://dpsgrants.dps.mo.gov</a:t>
            </a:r>
            <a:endParaRPr lang="en-US" sz="1800" b="1" dirty="0" smtClean="0">
              <a:solidFill>
                <a:schemeClr val="accent2">
                  <a:lumMod val="20000"/>
                  <a:lumOff val="80000"/>
                </a:schemeClr>
              </a:solidFill>
            </a:endParaRPr>
          </a:p>
          <a:p>
            <a:pPr>
              <a:buNone/>
            </a:pPr>
            <a:endParaRPr lang="en-US" sz="1600" b="1" dirty="0" smtClean="0"/>
          </a:p>
          <a:p>
            <a:pPr>
              <a:buNone/>
            </a:pPr>
            <a:endParaRPr lang="en-US" sz="1600" b="1" dirty="0" smtClean="0"/>
          </a:p>
          <a:p>
            <a:pPr>
              <a:buNone/>
            </a:pPr>
            <a:endParaRPr lang="en-US" sz="1600" b="1" dirty="0" smtClean="0"/>
          </a:p>
          <a:p>
            <a:pPr>
              <a:buNone/>
            </a:pPr>
            <a:r>
              <a:rPr lang="en-US" sz="1600" b="1" dirty="0" smtClean="0"/>
              <a:t> </a:t>
            </a:r>
          </a:p>
          <a:p>
            <a:pPr>
              <a:buNone/>
            </a:pPr>
            <a:endParaRPr lang="en-US" sz="1400" dirty="0" smtClean="0"/>
          </a:p>
          <a:p>
            <a:pPr>
              <a:buNone/>
            </a:pPr>
            <a:endParaRPr lang="en-US" sz="1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845"/>
    </mc:Choice>
    <mc:Fallback xmlns="">
      <p:transition spd="slow" advTm="26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955280" cy="670560"/>
          </a:xfrm>
        </p:spPr>
        <p:txBody>
          <a:bodyPr>
            <a:normAutofit/>
          </a:bodyPr>
          <a:lstStyle/>
          <a:p>
            <a:pPr algn="ctr"/>
            <a:r>
              <a:rPr lang="en-US" sz="3200" dirty="0" smtClean="0">
                <a:solidFill>
                  <a:schemeClr val="accent5">
                    <a:lumMod val="20000"/>
                    <a:lumOff val="80000"/>
                  </a:schemeClr>
                </a:solidFill>
              </a:rPr>
              <a:t>Allowable Costs</a:t>
            </a:r>
            <a:endParaRPr lang="en-US" sz="3200" dirty="0">
              <a:solidFill>
                <a:schemeClr val="accent5">
                  <a:lumMod val="20000"/>
                  <a:lumOff val="80000"/>
                </a:schemeClr>
              </a:solidFill>
            </a:endParaRPr>
          </a:p>
        </p:txBody>
      </p:sp>
      <p:sp>
        <p:nvSpPr>
          <p:cNvPr id="3" name="Content Placeholder 2"/>
          <p:cNvSpPr>
            <a:spLocks noGrp="1"/>
          </p:cNvSpPr>
          <p:nvPr>
            <p:ph idx="1"/>
          </p:nvPr>
        </p:nvSpPr>
        <p:spPr>
          <a:xfrm>
            <a:off x="609600" y="1371600"/>
            <a:ext cx="8031480" cy="4724400"/>
          </a:xfrm>
        </p:spPr>
        <p:txBody>
          <a:bodyPr>
            <a:normAutofit/>
          </a:bodyPr>
          <a:lstStyle/>
          <a:p>
            <a:pPr marL="0" indent="0">
              <a:buNone/>
            </a:pPr>
            <a:endParaRPr lang="en-US" sz="2000" dirty="0" smtClean="0"/>
          </a:p>
          <a:p>
            <a:r>
              <a:rPr lang="en-US" sz="2000" b="1" dirty="0" smtClean="0">
                <a:solidFill>
                  <a:srgbClr val="FFFF00"/>
                </a:solidFill>
              </a:rPr>
              <a:t>This grant </a:t>
            </a:r>
            <a:r>
              <a:rPr lang="en-US" sz="2000" b="1" u="sng" dirty="0" smtClean="0">
                <a:solidFill>
                  <a:srgbClr val="FFFF00"/>
                </a:solidFill>
              </a:rPr>
              <a:t>ONLY</a:t>
            </a:r>
            <a:r>
              <a:rPr lang="en-US" sz="2000" b="1" dirty="0" smtClean="0">
                <a:solidFill>
                  <a:srgbClr val="FFFF00"/>
                </a:solidFill>
              </a:rPr>
              <a:t> allows for civil unrest training and equipment costs for the purpose of protecting critical infrastructure and ensuring the protection and safety of the citizens’ rights to peacefully assemble. </a:t>
            </a:r>
          </a:p>
          <a:p>
            <a:r>
              <a:rPr lang="en-US" sz="2000" b="1" dirty="0" smtClean="0">
                <a:solidFill>
                  <a:srgbClr val="FFFF00"/>
                </a:solidFill>
              </a:rPr>
              <a:t>Applicants will be required to affirm the existence of written policy outlining the implementation and use of equipment and personnel for crowd control measures and the protection of civil rights. </a:t>
            </a:r>
            <a:r>
              <a:rPr lang="en-US" sz="2000" b="1" u="sng" dirty="0" smtClean="0">
                <a:solidFill>
                  <a:srgbClr val="FFFF00"/>
                </a:solidFill>
              </a:rPr>
              <a:t>Applicants that are selected for funding will be required to provide these policies before claims will be reimbursed. </a:t>
            </a:r>
            <a:endParaRPr lang="en-US" sz="1600" b="1" u="sng" dirty="0" smtClean="0">
              <a:solidFill>
                <a:srgbClr val="FFFF00"/>
              </a:solidFill>
            </a:endParaRPr>
          </a:p>
          <a:p>
            <a:pPr marL="603504" lvl="2" indent="0">
              <a:buNone/>
            </a:pPr>
            <a:endParaRPr lang="en-US" sz="2000" dirty="0" smtClean="0"/>
          </a:p>
          <a:p>
            <a:pPr marL="0" indent="0">
              <a:buNone/>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687"/>
    </mc:Choice>
    <mc:Fallback xmlns="">
      <p:transition spd="slow" advTm="32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4BACC6">
                    <a:lumMod val="20000"/>
                    <a:lumOff val="80000"/>
                  </a:srgbClr>
                </a:solidFill>
              </a:rPr>
              <a:t>Equipment, Cont. </a:t>
            </a:r>
            <a:endParaRPr lang="en-US" dirty="0"/>
          </a:p>
        </p:txBody>
      </p:sp>
      <p:sp>
        <p:nvSpPr>
          <p:cNvPr id="3" name="Content Placeholder 2"/>
          <p:cNvSpPr>
            <a:spLocks noGrp="1"/>
          </p:cNvSpPr>
          <p:nvPr>
            <p:ph idx="1"/>
          </p:nvPr>
        </p:nvSpPr>
        <p:spPr/>
        <p:txBody>
          <a:bodyPr/>
          <a:lstStyle/>
          <a:p>
            <a:r>
              <a:rPr lang="en-US" dirty="0" smtClean="0"/>
              <a:t>The 21 allowable prevention, protection, mitigation, response, and recovery equipment categories for SHSP are listed on the </a:t>
            </a:r>
            <a:r>
              <a:rPr lang="en-US" dirty="0" smtClean="0">
                <a:hlinkClick r:id="rId4"/>
              </a:rPr>
              <a:t>Authorized Equipment List </a:t>
            </a:r>
            <a:r>
              <a:rPr lang="en-US" dirty="0" smtClean="0"/>
              <a:t>(AEL)</a:t>
            </a:r>
          </a:p>
          <a:p>
            <a:r>
              <a:rPr lang="en-US" dirty="0" smtClean="0"/>
              <a:t>Some equipment items require prior approval from DHS/FEMA/OHS before obligation or purchase of the items. Please reference the grant notes for each equipment item to ensure prior approval is not required or to ensure prior approval is obtained if necessary</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06249357"/>
      </p:ext>
    </p:extLst>
  </p:cSld>
  <p:clrMapOvr>
    <a:masterClrMapping/>
  </p:clrMapOvr>
  <mc:AlternateContent xmlns:mc="http://schemas.openxmlformats.org/markup-compatibility/2006" xmlns:p14="http://schemas.microsoft.com/office/powerpoint/2010/main">
    <mc:Choice Requires="p14">
      <p:transition spd="slow" p14:dur="2000" advTm="26772"/>
    </mc:Choice>
    <mc:Fallback xmlns="">
      <p:transition spd="slow" advTm="26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4BACC6">
                    <a:lumMod val="20000"/>
                    <a:lumOff val="80000"/>
                  </a:srgbClr>
                </a:solidFill>
              </a:rPr>
              <a:t>Equipment, Cont.</a:t>
            </a:r>
            <a:endParaRPr lang="en-US" dirty="0"/>
          </a:p>
        </p:txBody>
      </p:sp>
      <p:sp>
        <p:nvSpPr>
          <p:cNvPr id="3" name="Content Placeholder 2"/>
          <p:cNvSpPr>
            <a:spLocks noGrp="1"/>
          </p:cNvSpPr>
          <p:nvPr>
            <p:ph idx="1"/>
          </p:nvPr>
        </p:nvSpPr>
        <p:spPr/>
        <p:txBody>
          <a:bodyPr>
            <a:normAutofit/>
          </a:bodyPr>
          <a:lstStyle/>
          <a:p>
            <a:pPr lvl="0">
              <a:buClr>
                <a:prstClr val="white">
                  <a:shade val="95000"/>
                </a:prstClr>
              </a:buClr>
            </a:pPr>
            <a:r>
              <a:rPr lang="en-US" sz="2000" dirty="0">
                <a:solidFill>
                  <a:prstClr val="white"/>
                </a:solidFill>
              </a:rPr>
              <a:t>Equipment purchases must be in compliance with the following:</a:t>
            </a:r>
          </a:p>
          <a:p>
            <a:pPr lvl="1">
              <a:buClr>
                <a:prstClr val="white"/>
              </a:buClr>
            </a:pPr>
            <a:r>
              <a:rPr lang="en-US" sz="1800" dirty="0">
                <a:solidFill>
                  <a:prstClr val="white"/>
                </a:solidFill>
              </a:rPr>
              <a:t>Equipment acquisition requirements of the FY </a:t>
            </a:r>
            <a:r>
              <a:rPr lang="en-US" sz="1800" dirty="0" smtClean="0">
                <a:solidFill>
                  <a:prstClr val="white"/>
                </a:solidFill>
              </a:rPr>
              <a:t>2021 </a:t>
            </a:r>
            <a:r>
              <a:rPr lang="en-US" sz="1800" dirty="0">
                <a:solidFill>
                  <a:prstClr val="white"/>
                </a:solidFill>
              </a:rPr>
              <a:t>Homeland Security Grant NOFO</a:t>
            </a:r>
          </a:p>
          <a:p>
            <a:pPr lvl="1">
              <a:buClr>
                <a:prstClr val="white"/>
              </a:buClr>
            </a:pPr>
            <a:r>
              <a:rPr lang="en-US" sz="1800" dirty="0">
                <a:solidFill>
                  <a:prstClr val="white"/>
                </a:solidFill>
              </a:rPr>
              <a:t>Must be on the Authorized Equipment List </a:t>
            </a:r>
            <a:r>
              <a:rPr lang="en-US" sz="1800" dirty="0">
                <a:solidFill>
                  <a:prstClr val="white"/>
                </a:solidFill>
                <a:hlinkClick r:id="rId4"/>
              </a:rPr>
              <a:t>https://www.fema.gov/authorized-equipment-list</a:t>
            </a:r>
            <a:r>
              <a:rPr lang="en-US" sz="1800" dirty="0">
                <a:solidFill>
                  <a:prstClr val="white"/>
                </a:solidFill>
              </a:rPr>
              <a:t> </a:t>
            </a:r>
          </a:p>
          <a:p>
            <a:pPr lvl="1">
              <a:buClr>
                <a:prstClr val="white"/>
              </a:buClr>
            </a:pPr>
            <a:r>
              <a:rPr lang="en-US" sz="1800" dirty="0">
                <a:solidFill>
                  <a:prstClr val="white"/>
                </a:solidFill>
              </a:rPr>
              <a:t>EO 13809 “Restoring State, Tribal and Local Law Enforcement’s Access to Life-Saving Equipment and Resources”</a:t>
            </a:r>
          </a:p>
          <a:p>
            <a:pPr lvl="2">
              <a:buClr>
                <a:prstClr val="white"/>
              </a:buClr>
              <a:buFont typeface="Wingdings" panose="05000000000000000000" pitchFamily="2" charset="2"/>
              <a:buChar char="§"/>
            </a:pPr>
            <a:r>
              <a:rPr lang="en-US" sz="1800" dirty="0">
                <a:solidFill>
                  <a:prstClr val="white"/>
                </a:solidFill>
                <a:hlinkClick r:id="rId5"/>
              </a:rPr>
              <a:t>IB </a:t>
            </a:r>
            <a:r>
              <a:rPr lang="en-US" sz="1800" dirty="0" smtClean="0">
                <a:solidFill>
                  <a:prstClr val="white"/>
                </a:solidFill>
                <a:hlinkClick r:id="rId5"/>
              </a:rPr>
              <a:t>426 </a:t>
            </a:r>
            <a:r>
              <a:rPr lang="en-US" sz="1800" dirty="0">
                <a:solidFill>
                  <a:prstClr val="white"/>
                </a:solidFill>
              </a:rPr>
              <a:t>gives direction on what items are unallowable, and what items require a </a:t>
            </a:r>
            <a:r>
              <a:rPr lang="en-US" sz="1800" dirty="0" smtClean="0">
                <a:solidFill>
                  <a:prstClr val="white"/>
                </a:solidFill>
              </a:rPr>
              <a:t>waiver</a:t>
            </a:r>
            <a:endParaRPr lang="en-US" sz="1800" dirty="0">
              <a:solidFill>
                <a:prstClr val="white"/>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77494021"/>
      </p:ext>
    </p:extLst>
  </p:cSld>
  <p:clrMapOvr>
    <a:masterClrMapping/>
  </p:clrMapOvr>
  <mc:AlternateContent xmlns:mc="http://schemas.openxmlformats.org/markup-compatibility/2006" xmlns:p14="http://schemas.microsoft.com/office/powerpoint/2010/main">
    <mc:Choice Requires="p14">
      <p:transition spd="slow" p14:dur="2000" advTm="28166"/>
    </mc:Choice>
    <mc:Fallback xmlns="">
      <p:transition spd="slow" advTm="28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955280" cy="670560"/>
          </a:xfrm>
        </p:spPr>
        <p:txBody>
          <a:bodyPr>
            <a:normAutofit/>
          </a:bodyPr>
          <a:lstStyle/>
          <a:p>
            <a:pPr algn="ctr"/>
            <a:r>
              <a:rPr lang="en-US" sz="3200" dirty="0" smtClean="0">
                <a:solidFill>
                  <a:schemeClr val="accent5">
                    <a:lumMod val="20000"/>
                    <a:lumOff val="80000"/>
                  </a:schemeClr>
                </a:solidFill>
              </a:rPr>
              <a:t>Equipment, Cont.</a:t>
            </a:r>
            <a:endParaRPr lang="en-US" sz="3200" dirty="0">
              <a:solidFill>
                <a:schemeClr val="accent5">
                  <a:lumMod val="20000"/>
                  <a:lumOff val="80000"/>
                </a:schemeClr>
              </a:solidFill>
            </a:endParaRPr>
          </a:p>
        </p:txBody>
      </p:sp>
      <p:sp>
        <p:nvSpPr>
          <p:cNvPr id="3" name="Content Placeholder 2"/>
          <p:cNvSpPr>
            <a:spLocks noGrp="1"/>
          </p:cNvSpPr>
          <p:nvPr>
            <p:ph idx="1"/>
          </p:nvPr>
        </p:nvSpPr>
        <p:spPr>
          <a:xfrm>
            <a:off x="457200" y="1447800"/>
            <a:ext cx="8001000" cy="4267200"/>
          </a:xfrm>
        </p:spPr>
        <p:txBody>
          <a:bodyPr>
            <a:normAutofit/>
          </a:bodyPr>
          <a:lstStyle/>
          <a:p>
            <a:r>
              <a:rPr lang="en-US" sz="2000" dirty="0" smtClean="0"/>
              <a:t>Equipment with additional requirements (</a:t>
            </a:r>
            <a:r>
              <a:rPr lang="en-US" sz="2000" dirty="0" smtClean="0">
                <a:hlinkClick r:id="rId4"/>
              </a:rPr>
              <a:t>IB 426</a:t>
            </a:r>
            <a:r>
              <a:rPr lang="en-US" sz="2000" dirty="0" smtClean="0"/>
              <a:t>)</a:t>
            </a:r>
          </a:p>
          <a:p>
            <a:pPr lvl="1"/>
            <a:r>
              <a:rPr lang="en-US" sz="1800" dirty="0" smtClean="0"/>
              <a:t>Manned Aircraft, Fixed/Rotary Wing </a:t>
            </a:r>
          </a:p>
          <a:p>
            <a:pPr lvl="1"/>
            <a:r>
              <a:rPr lang="en-US" sz="1800" dirty="0" smtClean="0"/>
              <a:t>Unmanned Aerial Vehicles</a:t>
            </a:r>
          </a:p>
          <a:p>
            <a:pPr lvl="1"/>
            <a:r>
              <a:rPr lang="en-US" sz="1800" dirty="0" smtClean="0"/>
              <a:t>Explosive materials (must follow requirements of </a:t>
            </a:r>
            <a:r>
              <a:rPr lang="en-US" sz="1800" dirty="0" smtClean="0">
                <a:hlinkClick r:id="rId5"/>
              </a:rPr>
              <a:t>IB 419 “Purchase of Energetic Materials Using Homeland Security Grant Program (HSGP) Funding”</a:t>
            </a:r>
            <a:r>
              <a:rPr lang="en-US" sz="1800" dirty="0" smtClean="0"/>
              <a:t>)</a:t>
            </a:r>
          </a:p>
          <a:p>
            <a:r>
              <a:rPr lang="en-US" sz="1800" dirty="0" smtClean="0"/>
              <a:t>Unallowable </a:t>
            </a:r>
            <a:r>
              <a:rPr lang="en-US" sz="1800" dirty="0"/>
              <a:t>Equipment (</a:t>
            </a:r>
            <a:r>
              <a:rPr lang="en-US" sz="1800" dirty="0">
                <a:hlinkClick r:id="rId4"/>
              </a:rPr>
              <a:t>IB </a:t>
            </a:r>
            <a:r>
              <a:rPr lang="en-US" sz="1800" dirty="0" smtClean="0">
                <a:hlinkClick r:id="rId4"/>
              </a:rPr>
              <a:t>426</a:t>
            </a:r>
            <a:r>
              <a:rPr lang="en-US" sz="1800" dirty="0"/>
              <a:t>)</a:t>
            </a:r>
          </a:p>
          <a:p>
            <a:pPr lvl="1"/>
            <a:r>
              <a:rPr lang="en-US" sz="1800" dirty="0"/>
              <a:t>Weapons of any kind (including firearms, grenade launchers, bayonets); ammunition; and weaponized aircraft, vessels, and vehicles of any kind</a:t>
            </a:r>
          </a:p>
          <a:p>
            <a:pPr lvl="1"/>
            <a:r>
              <a:rPr lang="en-US" sz="1800" dirty="0"/>
              <a:t>Riot/Crowd Control Batons and Shields</a:t>
            </a:r>
          </a:p>
          <a:p>
            <a:pPr lvl="1"/>
            <a:endParaRPr lang="en-US" sz="1800" dirty="0" smtClean="0"/>
          </a:p>
          <a:p>
            <a:pPr marL="585216" lvl="1" indent="0">
              <a:buNone/>
            </a:pPr>
            <a:endParaRPr lang="en-US" sz="2000" dirty="0" smtClean="0"/>
          </a:p>
          <a:p>
            <a:pPr>
              <a:buFont typeface="Wingdings" panose="05000000000000000000" pitchFamily="2" charset="2"/>
              <a:buChar char="§"/>
            </a:pPr>
            <a:endParaRPr lang="en-US" dirty="0" smtClean="0"/>
          </a:p>
          <a:p>
            <a:pPr marL="0" indent="0">
              <a:buNone/>
            </a:pPr>
            <a:endParaRPr lang="en-US" sz="20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09647355"/>
      </p:ext>
    </p:extLst>
  </p:cSld>
  <p:clrMapOvr>
    <a:masterClrMapping/>
  </p:clrMapOvr>
  <mc:AlternateContent xmlns:mc="http://schemas.openxmlformats.org/markup-compatibility/2006" xmlns:p14="http://schemas.microsoft.com/office/powerpoint/2010/main">
    <mc:Choice Requires="p14">
      <p:transition spd="slow" p14:dur="2000" advTm="35232"/>
    </mc:Choice>
    <mc:Fallback xmlns="">
      <p:transition spd="slow" advTm="35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5">
                    <a:lumMod val="20000"/>
                    <a:lumOff val="80000"/>
                  </a:schemeClr>
                </a:solidFill>
              </a:rPr>
              <a:t>28 CFR Part 23 Guidance</a:t>
            </a:r>
            <a:endParaRPr lang="en-US" sz="3200" dirty="0">
              <a:solidFill>
                <a:schemeClr val="accent5">
                  <a:lumMod val="20000"/>
                  <a:lumOff val="80000"/>
                </a:schemeClr>
              </a:solidFill>
            </a:endParaRPr>
          </a:p>
        </p:txBody>
      </p:sp>
      <p:sp>
        <p:nvSpPr>
          <p:cNvPr id="3" name="Content Placeholder 2"/>
          <p:cNvSpPr>
            <a:spLocks noGrp="1"/>
          </p:cNvSpPr>
          <p:nvPr>
            <p:ph idx="1"/>
          </p:nvPr>
        </p:nvSpPr>
        <p:spPr/>
        <p:txBody>
          <a:bodyPr/>
          <a:lstStyle/>
          <a:p>
            <a:r>
              <a:rPr lang="en-US" dirty="0" smtClean="0"/>
              <a:t>DHS/FEMA/OHS requires that any information technology system funded or supported by these funds comply with 28 CFR Part 23, Criminal Intelligence Systems Operating Policies if this regulation is determined to be applicable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55941249"/>
      </p:ext>
    </p:extLst>
  </p:cSld>
  <p:clrMapOvr>
    <a:masterClrMapping/>
  </p:clrMapOvr>
  <mc:AlternateContent xmlns:mc="http://schemas.openxmlformats.org/markup-compatibility/2006" xmlns:p14="http://schemas.microsoft.com/office/powerpoint/2010/main">
    <mc:Choice Requires="p14">
      <p:transition spd="slow" p14:dur="2000" advTm="15635"/>
    </mc:Choice>
    <mc:Fallback xmlns="">
      <p:transition spd="slow" advTm="15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955280" cy="670560"/>
          </a:xfrm>
        </p:spPr>
        <p:txBody>
          <a:bodyPr>
            <a:normAutofit/>
          </a:bodyPr>
          <a:lstStyle/>
          <a:p>
            <a:pPr algn="ctr"/>
            <a:r>
              <a:rPr lang="en-US" sz="3200" dirty="0" smtClean="0">
                <a:solidFill>
                  <a:schemeClr val="accent5">
                    <a:lumMod val="20000"/>
                    <a:lumOff val="80000"/>
                  </a:schemeClr>
                </a:solidFill>
              </a:rPr>
              <a:t>EHP Review</a:t>
            </a:r>
            <a:endParaRPr lang="en-US" sz="3200" dirty="0">
              <a:solidFill>
                <a:schemeClr val="accent5">
                  <a:lumMod val="20000"/>
                  <a:lumOff val="80000"/>
                </a:schemeClr>
              </a:solidFill>
            </a:endParaRPr>
          </a:p>
        </p:txBody>
      </p:sp>
      <p:sp>
        <p:nvSpPr>
          <p:cNvPr id="3" name="Content Placeholder 2"/>
          <p:cNvSpPr>
            <a:spLocks noGrp="1"/>
          </p:cNvSpPr>
          <p:nvPr>
            <p:ph idx="1"/>
          </p:nvPr>
        </p:nvSpPr>
        <p:spPr>
          <a:xfrm>
            <a:off x="457200" y="1676400"/>
            <a:ext cx="8260080" cy="4111752"/>
          </a:xfrm>
        </p:spPr>
        <p:txBody>
          <a:bodyPr>
            <a:normAutofit/>
          </a:bodyPr>
          <a:lstStyle/>
          <a:p>
            <a:r>
              <a:rPr lang="en-US" sz="2000" dirty="0" smtClean="0"/>
              <a:t>Environmental Historical Preservation (EHP) Review</a:t>
            </a:r>
          </a:p>
          <a:p>
            <a:pPr lvl="1">
              <a:buFont typeface="Wingdings" panose="05000000000000000000" pitchFamily="2" charset="2"/>
              <a:buChar char="§"/>
            </a:pPr>
            <a:r>
              <a:rPr lang="en-US" sz="2000" dirty="0"/>
              <a:t>S</a:t>
            </a:r>
            <a:r>
              <a:rPr lang="en-US" sz="2000" dirty="0" smtClean="0"/>
              <a:t>ubrecipients proposing projects that have the potential to impact the environment must participate in the FEMA EHP review process</a:t>
            </a:r>
          </a:p>
          <a:p>
            <a:pPr lvl="1">
              <a:buFont typeface="Wingdings" panose="05000000000000000000" pitchFamily="2" charset="2"/>
              <a:buChar char="§"/>
            </a:pPr>
            <a:r>
              <a:rPr lang="en-US" sz="2000" dirty="0" smtClean="0"/>
              <a:t>The review process must be completed before funds are released to carry out the proposed project</a:t>
            </a:r>
          </a:p>
          <a:p>
            <a:pPr lvl="1">
              <a:buFont typeface="Wingdings" panose="05000000000000000000" pitchFamily="2" charset="2"/>
              <a:buChar char="§"/>
            </a:pPr>
            <a:r>
              <a:rPr lang="en-US" sz="2000" dirty="0" smtClean="0"/>
              <a:t>Any projects that make a change to a building or the grounds must complete an EHP Screening Form and submit it to OHS for review. This includes drilling holes into the walls or any ground disturbance</a:t>
            </a:r>
          </a:p>
          <a:p>
            <a:pPr marL="585216" lvl="1" indent="0">
              <a:buNone/>
            </a:pPr>
            <a:r>
              <a:rPr lang="en-US" sz="2000" b="1" dirty="0" smtClean="0">
                <a:solidFill>
                  <a:srgbClr val="FFFF00"/>
                </a:solidFill>
              </a:rPr>
              <a:t>If an EHP is required for a project, but not completed prior to the project starting, the project will not be reimbursed</a:t>
            </a:r>
          </a:p>
          <a:p>
            <a:endParaRPr lang="en-US" sz="20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221"/>
    </mc:Choice>
    <mc:Fallback xmlns="">
      <p:transition spd="slow" advTm="35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228600"/>
            <a:ext cx="8183880" cy="1051560"/>
          </a:xfrm>
        </p:spPr>
        <p:txBody>
          <a:bodyPr>
            <a:normAutofit/>
          </a:bodyPr>
          <a:lstStyle/>
          <a:p>
            <a:pPr algn="ctr"/>
            <a:r>
              <a:rPr lang="en-US" sz="3200" dirty="0" smtClean="0">
                <a:solidFill>
                  <a:schemeClr val="accent5">
                    <a:lumMod val="20000"/>
                    <a:lumOff val="80000"/>
                  </a:schemeClr>
                </a:solidFill>
              </a:rPr>
              <a:t>WebGrants Application</a:t>
            </a:r>
            <a:endParaRPr lang="en-US" sz="3200" dirty="0">
              <a:solidFill>
                <a:schemeClr val="accent5">
                  <a:lumMod val="20000"/>
                  <a:lumOff val="80000"/>
                </a:schemeClr>
              </a:solidFill>
            </a:endParaRPr>
          </a:p>
        </p:txBody>
      </p:sp>
      <p:sp>
        <p:nvSpPr>
          <p:cNvPr id="6" name="Content Placeholder 5"/>
          <p:cNvSpPr>
            <a:spLocks noGrp="1"/>
          </p:cNvSpPr>
          <p:nvPr>
            <p:ph idx="1"/>
          </p:nvPr>
        </p:nvSpPr>
        <p:spPr>
          <a:xfrm>
            <a:off x="457200" y="1335025"/>
            <a:ext cx="8260080" cy="4340352"/>
          </a:xfrm>
        </p:spPr>
        <p:txBody>
          <a:bodyPr/>
          <a:lstStyle/>
          <a:p>
            <a:r>
              <a:rPr lang="en-US" sz="2000" dirty="0" smtClean="0"/>
              <a:t>dpsgrants.dps.mo.gov</a:t>
            </a:r>
          </a:p>
          <a:p>
            <a:r>
              <a:rPr lang="en-US" sz="2000" dirty="0" smtClean="0"/>
              <a:t>Log in or register as a new agency</a:t>
            </a:r>
          </a:p>
          <a:p>
            <a:pPr lvl="1">
              <a:buFont typeface="Wingdings" panose="05000000000000000000" pitchFamily="2" charset="2"/>
              <a:buChar char="§"/>
            </a:pPr>
            <a:r>
              <a:rPr lang="en-US" sz="2000" dirty="0" smtClean="0"/>
              <a:t>If your agency is already registered in the system, someone with access will need to add new users</a:t>
            </a:r>
          </a:p>
          <a:p>
            <a:pPr marL="0" indent="0">
              <a:buNone/>
            </a:pP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840" y="3015212"/>
            <a:ext cx="6858000" cy="2364508"/>
          </a:xfrm>
          <a:prstGeom prst="rect">
            <a:avLst/>
          </a:prstGeom>
          <a:solidFill>
            <a:srgbClr val="FF0000"/>
          </a:solidFill>
          <a:ln>
            <a:noFill/>
          </a:ln>
        </p:spPr>
      </p:pic>
      <p:sp>
        <p:nvSpPr>
          <p:cNvPr id="2" name="Right Arrow 1"/>
          <p:cNvSpPr/>
          <p:nvPr/>
        </p:nvSpPr>
        <p:spPr>
          <a:xfrm rot="10800000">
            <a:off x="3619500" y="3810000"/>
            <a:ext cx="6477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3" name="Right Arrow 2"/>
          <p:cNvSpPr/>
          <p:nvPr/>
        </p:nvSpPr>
        <p:spPr>
          <a:xfrm>
            <a:off x="4724400" y="4572000"/>
            <a:ext cx="8382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806859"/>
      </p:ext>
    </p:extLst>
  </p:cSld>
  <p:clrMapOvr>
    <a:masterClrMapping/>
  </p:clrMapOvr>
  <mc:AlternateContent xmlns:mc="http://schemas.openxmlformats.org/markup-compatibility/2006" xmlns:p14="http://schemas.microsoft.com/office/powerpoint/2010/main">
    <mc:Choice Requires="p14">
      <p:transition spd="slow" p14:dur="2000" advTm="19134"/>
    </mc:Choice>
    <mc:Fallback xmlns="">
      <p:transition spd="slow" advTm="19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228600"/>
            <a:ext cx="8183880" cy="1051560"/>
          </a:xfrm>
        </p:spPr>
        <p:txBody>
          <a:bodyPr>
            <a:normAutofit/>
          </a:bodyPr>
          <a:lstStyle/>
          <a:p>
            <a:pPr algn="ctr"/>
            <a:r>
              <a:rPr lang="en-US" sz="3200" dirty="0" smtClean="0">
                <a:solidFill>
                  <a:schemeClr val="accent5">
                    <a:lumMod val="20000"/>
                    <a:lumOff val="80000"/>
                  </a:schemeClr>
                </a:solidFill>
              </a:rPr>
              <a:t>Application Instructions</a:t>
            </a:r>
            <a:endParaRPr lang="en-US" sz="3200" dirty="0">
              <a:solidFill>
                <a:schemeClr val="accent5">
                  <a:lumMod val="20000"/>
                  <a:lumOff val="80000"/>
                </a:schemeClr>
              </a:solidFill>
            </a:endParaRPr>
          </a:p>
        </p:txBody>
      </p:sp>
      <p:sp>
        <p:nvSpPr>
          <p:cNvPr id="6" name="Content Placeholder 5"/>
          <p:cNvSpPr>
            <a:spLocks noGrp="1"/>
          </p:cNvSpPr>
          <p:nvPr>
            <p:ph idx="1"/>
          </p:nvPr>
        </p:nvSpPr>
        <p:spPr>
          <a:xfrm>
            <a:off x="457200" y="1524000"/>
            <a:ext cx="8382000" cy="4495800"/>
          </a:xfrm>
        </p:spPr>
        <p:txBody>
          <a:bodyPr>
            <a:normAutofit/>
          </a:bodyPr>
          <a:lstStyle/>
          <a:p>
            <a:r>
              <a:rPr lang="en-US" sz="2000" dirty="0" smtClean="0"/>
              <a:t>Select “Funding Opportunities” and select the FY 2021 SHSP Combating Domestic Violent Extremism (CDVE) funding opportunity</a:t>
            </a:r>
            <a:endParaRPr lang="en-US" sz="2000" dirty="0"/>
          </a:p>
          <a:p>
            <a:pPr marL="0" indent="0">
              <a:buNone/>
            </a:pPr>
            <a:endParaRPr lang="en-US" sz="2000" dirty="0" smtClean="0"/>
          </a:p>
          <a:p>
            <a:pPr marL="137160" indent="0">
              <a:buNone/>
            </a:pPr>
            <a:endParaRPr lang="en-US" sz="2000" dirty="0" smtClean="0"/>
          </a:p>
          <a:p>
            <a:pPr marL="137160" indent="0">
              <a:buNone/>
            </a:pPr>
            <a:endParaRPr lang="en-US" sz="2000" dirty="0"/>
          </a:p>
          <a:p>
            <a:endParaRPr lang="en-US" sz="2000" dirty="0" smtClean="0"/>
          </a:p>
          <a:p>
            <a:endParaRPr lang="en-US" sz="2000" dirty="0"/>
          </a:p>
          <a:p>
            <a:pPr marL="137160" indent="0">
              <a:buNone/>
            </a:pPr>
            <a:endParaRPr lang="en-US" b="1" i="1" dirty="0"/>
          </a:p>
        </p:txBody>
      </p:sp>
      <p:sp>
        <p:nvSpPr>
          <p:cNvPr id="2" name="Right Arrow 1"/>
          <p:cNvSpPr/>
          <p:nvPr/>
        </p:nvSpPr>
        <p:spPr>
          <a:xfrm rot="10800000">
            <a:off x="5547360" y="3962400"/>
            <a:ext cx="99822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7580" y="3390899"/>
            <a:ext cx="1752600" cy="2184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31288872"/>
      </p:ext>
    </p:extLst>
  </p:cSld>
  <p:clrMapOvr>
    <a:masterClrMapping/>
  </p:clrMapOvr>
  <mc:AlternateContent xmlns:mc="http://schemas.openxmlformats.org/markup-compatibility/2006" xmlns:p14="http://schemas.microsoft.com/office/powerpoint/2010/main">
    <mc:Choice Requires="p14">
      <p:transition spd="slow" p14:dur="2000" advTm="11647"/>
    </mc:Choice>
    <mc:Fallback xmlns="">
      <p:transition spd="slow" advTm="11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accent5">
                    <a:lumMod val="20000"/>
                    <a:lumOff val="80000"/>
                  </a:schemeClr>
                </a:solidFill>
              </a:rPr>
              <a:t>Application </a:t>
            </a:r>
            <a:r>
              <a:rPr lang="en-US" sz="3200" dirty="0" smtClean="0">
                <a:solidFill>
                  <a:schemeClr val="accent5">
                    <a:lumMod val="20000"/>
                    <a:lumOff val="80000"/>
                  </a:schemeClr>
                </a:solidFill>
              </a:rPr>
              <a:t>Instructions, Cont.</a:t>
            </a:r>
            <a:endParaRPr lang="en-US" sz="3200" dirty="0"/>
          </a:p>
        </p:txBody>
      </p:sp>
      <p:sp>
        <p:nvSpPr>
          <p:cNvPr id="3" name="Content Placeholder 2"/>
          <p:cNvSpPr>
            <a:spLocks noGrp="1"/>
          </p:cNvSpPr>
          <p:nvPr>
            <p:ph idx="1"/>
          </p:nvPr>
        </p:nvSpPr>
        <p:spPr/>
        <p:txBody>
          <a:bodyPr/>
          <a:lstStyle/>
          <a:p>
            <a:r>
              <a:rPr lang="en-US" dirty="0" smtClean="0"/>
              <a:t>Each project will need its own application</a:t>
            </a:r>
          </a:p>
          <a:p>
            <a:r>
              <a:rPr lang="en-US" dirty="0" smtClean="0"/>
              <a:t>A project should </a:t>
            </a:r>
            <a:r>
              <a:rPr lang="en-US" i="1" dirty="0" smtClean="0"/>
              <a:t>not</a:t>
            </a:r>
            <a:r>
              <a:rPr lang="en-US" dirty="0" smtClean="0"/>
              <a:t> include both capability sustainment and building</a:t>
            </a:r>
          </a:p>
          <a:p>
            <a:pPr lvl="1"/>
            <a:r>
              <a:rPr lang="en-US" dirty="0" smtClean="0"/>
              <a:t>Capability Sustainment – Projects that sustain capabilities at their current level</a:t>
            </a:r>
          </a:p>
          <a:p>
            <a:pPr lvl="1"/>
            <a:r>
              <a:rPr lang="en-US" dirty="0" smtClean="0"/>
              <a:t>Capability Building – Projects that start a new capability, or increase a current capability level</a:t>
            </a:r>
          </a:p>
          <a:p>
            <a:r>
              <a:rPr lang="en-US" b="1" dirty="0" smtClean="0">
                <a:solidFill>
                  <a:srgbClr val="FFFF00"/>
                </a:solidFill>
              </a:rPr>
              <a:t>Information provided in the application will determine the score, be sure requested information is provided and accurate</a:t>
            </a:r>
            <a:endParaRPr lang="en-US" b="1" dirty="0">
              <a:solidFill>
                <a:srgbClr val="FFFF00"/>
              </a:solidFill>
            </a:endParaRPr>
          </a:p>
          <a:p>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3852797"/>
      </p:ext>
    </p:extLst>
  </p:cSld>
  <p:clrMapOvr>
    <a:masterClrMapping/>
  </p:clrMapOvr>
  <mc:AlternateContent xmlns:mc="http://schemas.openxmlformats.org/markup-compatibility/2006" xmlns:p14="http://schemas.microsoft.com/office/powerpoint/2010/main">
    <mc:Choice Requires="p14">
      <p:transition spd="slow" p14:dur="2000" advTm="24744"/>
    </mc:Choice>
    <mc:Fallback xmlns="">
      <p:transition spd="slow" advTm="24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accent5">
                    <a:lumMod val="20000"/>
                    <a:lumOff val="80000"/>
                  </a:schemeClr>
                </a:solidFill>
              </a:rPr>
              <a:t>Application Instructions, Cont.</a:t>
            </a:r>
          </a:p>
        </p:txBody>
      </p:sp>
      <p:sp>
        <p:nvSpPr>
          <p:cNvPr id="3" name="Content Placeholder 2"/>
          <p:cNvSpPr>
            <a:spLocks noGrp="1"/>
          </p:cNvSpPr>
          <p:nvPr>
            <p:ph idx="1"/>
          </p:nvPr>
        </p:nvSpPr>
        <p:spPr/>
        <p:txBody>
          <a:bodyPr>
            <a:normAutofit/>
          </a:bodyPr>
          <a:lstStyle/>
          <a:p>
            <a:r>
              <a:rPr lang="en-US" dirty="0" smtClean="0"/>
              <a:t>Select “Start New Application”</a:t>
            </a:r>
          </a:p>
          <a:p>
            <a:endParaRPr lang="en-US" dirty="0"/>
          </a:p>
          <a:p>
            <a:endParaRPr lang="en-US" dirty="0" smtClean="0"/>
          </a:p>
          <a:p>
            <a:r>
              <a:rPr lang="en-US" dirty="0" smtClean="0"/>
              <a:t>“Copy Existing Application” will not work as this is a new funding opportunity</a:t>
            </a:r>
          </a:p>
          <a:p>
            <a:endParaRPr 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362200"/>
            <a:ext cx="454342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a:off x="914400" y="240792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rot="10800000">
            <a:off x="6172200" y="2428875"/>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2001768"/>
      </p:ext>
    </p:extLst>
  </p:cSld>
  <p:clrMapOvr>
    <a:masterClrMapping/>
  </p:clrMapOvr>
  <mc:AlternateContent xmlns:mc="http://schemas.openxmlformats.org/markup-compatibility/2006" xmlns:p14="http://schemas.microsoft.com/office/powerpoint/2010/main">
    <mc:Choice Requires="p14">
      <p:transition spd="slow" p14:dur="2000" advTm="8098"/>
    </mc:Choice>
    <mc:Fallback xmlns="">
      <p:transition spd="slow" advTm="8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879080" cy="670560"/>
          </a:xfrm>
        </p:spPr>
        <p:txBody>
          <a:bodyPr>
            <a:noAutofit/>
          </a:bodyPr>
          <a:lstStyle/>
          <a:p>
            <a:pPr algn="ctr"/>
            <a:r>
              <a:rPr lang="en-US" sz="3200" dirty="0" smtClean="0">
                <a:solidFill>
                  <a:schemeClr val="accent5">
                    <a:lumMod val="20000"/>
                    <a:lumOff val="80000"/>
                  </a:schemeClr>
                </a:solidFill>
              </a:rPr>
              <a:t>Homeland Security Grant Program (HSGP)</a:t>
            </a:r>
            <a:endParaRPr lang="en-US" sz="3200" dirty="0">
              <a:solidFill>
                <a:schemeClr val="accent5">
                  <a:lumMod val="20000"/>
                  <a:lumOff val="80000"/>
                </a:schemeClr>
              </a:solidFill>
            </a:endParaRPr>
          </a:p>
        </p:txBody>
      </p:sp>
      <p:sp>
        <p:nvSpPr>
          <p:cNvPr id="3" name="Content Placeholder 2"/>
          <p:cNvSpPr>
            <a:spLocks noGrp="1"/>
          </p:cNvSpPr>
          <p:nvPr>
            <p:ph idx="1"/>
          </p:nvPr>
        </p:nvSpPr>
        <p:spPr>
          <a:xfrm>
            <a:off x="533400" y="1676400"/>
            <a:ext cx="8077200" cy="4187952"/>
          </a:xfrm>
        </p:spPr>
        <p:txBody>
          <a:bodyPr>
            <a:normAutofit/>
          </a:bodyPr>
          <a:lstStyle/>
          <a:p>
            <a:r>
              <a:rPr lang="en-US" sz="2000" dirty="0"/>
              <a:t>The purpose of the </a:t>
            </a:r>
            <a:r>
              <a:rPr lang="en-US" sz="2000" dirty="0" smtClean="0"/>
              <a:t>HSGP </a:t>
            </a:r>
            <a:r>
              <a:rPr lang="en-US" sz="2000" dirty="0"/>
              <a:t>is to support state and local efforts to prevent terrorism and </a:t>
            </a:r>
            <a:r>
              <a:rPr lang="en-US" sz="2000" dirty="0" smtClean="0"/>
              <a:t>prepare </a:t>
            </a:r>
            <a:r>
              <a:rPr lang="en-US" sz="2000" dirty="0"/>
              <a:t>the Nation for the threats and hazards that pose the greatest risk to the security of the United </a:t>
            </a:r>
            <a:r>
              <a:rPr lang="en-US" sz="2000" dirty="0" smtClean="0"/>
              <a:t>States</a:t>
            </a:r>
          </a:p>
          <a:p>
            <a:endParaRPr lang="en-US" sz="2000" dirty="0" smtClean="0"/>
          </a:p>
          <a:p>
            <a:r>
              <a:rPr lang="en-US" sz="2000" dirty="0" smtClean="0"/>
              <a:t>HSGP </a:t>
            </a:r>
            <a:r>
              <a:rPr lang="en-US" sz="2000" dirty="0"/>
              <a:t>provides funding to implement investments that build, sustain, and deliver the 32 core capabilities essential to achieving the National Preparedness Goal (the Goal) of a secure and resilient </a:t>
            </a:r>
            <a:r>
              <a:rPr lang="en-US" sz="2000" dirty="0" smtClean="0"/>
              <a:t>Nation</a:t>
            </a:r>
          </a:p>
          <a:p>
            <a:endParaRPr lang="en-US" sz="2000" dirty="0"/>
          </a:p>
          <a:p>
            <a:r>
              <a:rPr lang="en-US" sz="2000" dirty="0">
                <a:hlinkClick r:id="rId5"/>
              </a:rPr>
              <a:t>https://</a:t>
            </a:r>
            <a:r>
              <a:rPr lang="en-US" sz="2000" dirty="0" smtClean="0">
                <a:hlinkClick r:id="rId5"/>
              </a:rPr>
              <a:t>www.fema.gov/national-preparedness-goal</a:t>
            </a:r>
            <a:r>
              <a:rPr lang="en-US" sz="2000" dirty="0" smtClean="0"/>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89659843"/>
      </p:ext>
    </p:extLst>
  </p:cSld>
  <p:clrMapOvr>
    <a:masterClrMapping/>
  </p:clrMapOvr>
  <mc:AlternateContent xmlns:mc="http://schemas.openxmlformats.org/markup-compatibility/2006" xmlns:p14="http://schemas.microsoft.com/office/powerpoint/2010/main">
    <mc:Choice Requires="p14">
      <p:transition spd="slow" p14:dur="2000" advTm="25199"/>
    </mc:Choice>
    <mc:Fallback xmlns="">
      <p:transition spd="slow" advTm="25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183880" cy="1051560"/>
          </a:xfrm>
        </p:spPr>
        <p:txBody>
          <a:bodyPr>
            <a:normAutofit/>
          </a:bodyPr>
          <a:lstStyle/>
          <a:p>
            <a:pPr algn="ctr"/>
            <a:r>
              <a:rPr lang="en-US" sz="3200" dirty="0" smtClean="0">
                <a:solidFill>
                  <a:schemeClr val="accent5">
                    <a:lumMod val="20000"/>
                    <a:lumOff val="80000"/>
                  </a:schemeClr>
                </a:solidFill>
              </a:rPr>
              <a:t>Application Instructions, Cont.</a:t>
            </a:r>
            <a:endParaRPr lang="en-US" sz="3200" dirty="0">
              <a:solidFill>
                <a:schemeClr val="accent5">
                  <a:lumMod val="20000"/>
                  <a:lumOff val="80000"/>
                </a:schemeClr>
              </a:solidFill>
            </a:endParaRPr>
          </a:p>
        </p:txBody>
      </p:sp>
      <p:sp>
        <p:nvSpPr>
          <p:cNvPr id="6" name="Content Placeholder 5"/>
          <p:cNvSpPr>
            <a:spLocks noGrp="1"/>
          </p:cNvSpPr>
          <p:nvPr>
            <p:ph idx="1"/>
          </p:nvPr>
        </p:nvSpPr>
        <p:spPr>
          <a:xfrm>
            <a:off x="457200" y="1600200"/>
            <a:ext cx="8229600" cy="4191000"/>
          </a:xfrm>
        </p:spPr>
        <p:txBody>
          <a:bodyPr>
            <a:normAutofit/>
          </a:bodyPr>
          <a:lstStyle/>
          <a:p>
            <a:r>
              <a:rPr lang="en-US" sz="2000" dirty="0" smtClean="0"/>
              <a:t>After selecting “Start a New Application”, complete the “General Information” section</a:t>
            </a:r>
          </a:p>
          <a:p>
            <a:r>
              <a:rPr lang="en-US" sz="2000" dirty="0" smtClean="0"/>
              <a:t>“Project Title” should be short and specific to the project, see example below</a:t>
            </a:r>
          </a:p>
          <a:p>
            <a:r>
              <a:rPr lang="en-US" sz="2000" dirty="0" smtClean="0"/>
              <a:t>After completing the “General Information,” click “Save”</a:t>
            </a:r>
          </a:p>
          <a:p>
            <a:endParaRPr lang="en-US" sz="2000" dirty="0"/>
          </a:p>
          <a:p>
            <a:pPr marL="137160" indent="0">
              <a:buNone/>
            </a:pPr>
            <a:endParaRPr lang="en-US" sz="2000" dirty="0" smtClean="0"/>
          </a:p>
          <a:p>
            <a:endParaRPr lang="en-US" sz="2000" dirty="0"/>
          </a:p>
          <a:p>
            <a:endParaRPr lang="en-US" sz="2000" dirty="0" smtClean="0"/>
          </a:p>
          <a:p>
            <a:endParaRPr lang="en-US" sz="2000" dirty="0"/>
          </a:p>
          <a:p>
            <a:pPr marL="137160" indent="0">
              <a:buNone/>
            </a:pPr>
            <a:endParaRPr lang="en-US" dirty="0"/>
          </a:p>
          <a:p>
            <a:endParaRPr lang="en-US" dirty="0" smtClean="0"/>
          </a:p>
          <a:p>
            <a:endParaRPr lang="en-US" dirty="0"/>
          </a:p>
          <a:p>
            <a:endParaRPr lang="en-US" dirty="0" smtClean="0"/>
          </a:p>
        </p:txBody>
      </p:sp>
      <p:sp>
        <p:nvSpPr>
          <p:cNvPr id="2" name="Right Arrow 1"/>
          <p:cNvSpPr/>
          <p:nvPr/>
        </p:nvSpPr>
        <p:spPr>
          <a:xfrm rot="10800000">
            <a:off x="7813666" y="3278153"/>
            <a:ext cx="761142" cy="445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4"/>
          <a:stretch>
            <a:fillRect/>
          </a:stretch>
        </p:blipFill>
        <p:spPr>
          <a:xfrm>
            <a:off x="277794" y="3384850"/>
            <a:ext cx="7535872" cy="240635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71591454"/>
      </p:ext>
    </p:extLst>
  </p:cSld>
  <p:clrMapOvr>
    <a:masterClrMapping/>
  </p:clrMapOvr>
  <mc:AlternateContent xmlns:mc="http://schemas.openxmlformats.org/markup-compatibility/2006" xmlns:p14="http://schemas.microsoft.com/office/powerpoint/2010/main">
    <mc:Choice Requires="p14">
      <p:transition spd="slow" p14:dur="2000" advTm="14138"/>
    </mc:Choice>
    <mc:Fallback xmlns="">
      <p:transition spd="slow" advTm="14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0"/>
            <a:ext cx="8101149" cy="822960"/>
          </a:xfrm>
        </p:spPr>
        <p:txBody>
          <a:bodyPr>
            <a:normAutofit/>
          </a:bodyPr>
          <a:lstStyle/>
          <a:p>
            <a:pPr algn="ctr"/>
            <a:r>
              <a:rPr lang="en-US" sz="3200" dirty="0" smtClean="0">
                <a:solidFill>
                  <a:schemeClr val="accent5">
                    <a:lumMod val="20000"/>
                    <a:lumOff val="80000"/>
                  </a:schemeClr>
                </a:solidFill>
                <a:effectLst>
                  <a:outerShdw blurRad="38100" dist="38100" dir="2700000" algn="tl">
                    <a:srgbClr val="000000">
                      <a:alpha val="43137"/>
                    </a:srgbClr>
                  </a:outerShdw>
                </a:effectLst>
              </a:rPr>
              <a:t>Application Instructions, Cont.</a:t>
            </a:r>
            <a:endParaRPr lang="en-US" sz="3200" dirty="0">
              <a:solidFill>
                <a:schemeClr val="accent5">
                  <a:lumMod val="20000"/>
                  <a:lumOff val="80000"/>
                </a:schemeClr>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19100" y="1447800"/>
            <a:ext cx="8305800" cy="1600200"/>
          </a:xfrm>
        </p:spPr>
        <p:txBody>
          <a:bodyPr>
            <a:noAutofit/>
          </a:bodyPr>
          <a:lstStyle/>
          <a:p>
            <a:r>
              <a:rPr lang="en-US" sz="2000" dirty="0" smtClean="0"/>
              <a:t>Select “Go </a:t>
            </a:r>
            <a:r>
              <a:rPr lang="en-US" sz="2000" dirty="0"/>
              <a:t>to Application Forms” </a:t>
            </a:r>
            <a:endParaRPr lang="en-US" sz="2000" dirty="0" smtClean="0"/>
          </a:p>
          <a:p>
            <a:endParaRPr lang="en-US" sz="2000" dirty="0"/>
          </a:p>
          <a:p>
            <a:pPr marL="137160" indent="0">
              <a:buNone/>
            </a:pPr>
            <a:endParaRPr lang="en-US" sz="2000" dirty="0" smtClean="0"/>
          </a:p>
          <a:p>
            <a:pPr marL="137160" indent="0">
              <a:buNone/>
            </a:pPr>
            <a:endParaRPr lang="en-US" sz="2000" dirty="0" smtClean="0"/>
          </a:p>
          <a:p>
            <a:endParaRPr lang="en-US" sz="2000" dirty="0" smtClean="0"/>
          </a:p>
          <a:p>
            <a:r>
              <a:rPr lang="en-US" sz="2000" dirty="0" smtClean="0"/>
              <a:t>Complete each of the five “Application Forms” with all required information then “Save” and “Mark Complete”</a:t>
            </a:r>
          </a:p>
          <a:p>
            <a:r>
              <a:rPr lang="en-US" sz="2000" b="1" dirty="0" smtClean="0"/>
              <a:t>All</a:t>
            </a:r>
            <a:r>
              <a:rPr lang="en-US" sz="2000" dirty="0" smtClean="0"/>
              <a:t> </a:t>
            </a:r>
            <a:r>
              <a:rPr lang="en-US" sz="2000" b="1" dirty="0" smtClean="0"/>
              <a:t>forms must be marked complete in order to “Submit”</a:t>
            </a:r>
          </a:p>
          <a:p>
            <a:pPr marL="137160" indent="0">
              <a:buNone/>
            </a:pPr>
            <a:endParaRPr lang="en-US" sz="2000" b="1" dirty="0" smtClean="0"/>
          </a:p>
          <a:p>
            <a:pPr marL="137160" indent="0">
              <a:buNone/>
            </a:pPr>
            <a:endParaRPr lang="en-US" sz="2000" b="1" dirty="0"/>
          </a:p>
          <a:p>
            <a:pPr marL="137160" indent="0">
              <a:buNone/>
            </a:pPr>
            <a:endParaRPr lang="en-US" sz="2000" b="1" dirty="0" smtClean="0"/>
          </a:p>
          <a:p>
            <a:pPr marL="137160" indent="0">
              <a:buNone/>
            </a:pPr>
            <a:endParaRPr lang="en-US" sz="2000" b="1" dirty="0"/>
          </a:p>
        </p:txBody>
      </p:sp>
      <p:sp>
        <p:nvSpPr>
          <p:cNvPr id="10" name="Right Arrow 9"/>
          <p:cNvSpPr/>
          <p:nvPr/>
        </p:nvSpPr>
        <p:spPr>
          <a:xfrm rot="5400000">
            <a:off x="4874393" y="4735737"/>
            <a:ext cx="652513"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p:cNvSpPr/>
          <p:nvPr/>
        </p:nvSpPr>
        <p:spPr>
          <a:xfrm rot="7391619">
            <a:off x="7596289" y="4695111"/>
            <a:ext cx="652513"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p:cNvSpPr/>
          <p:nvPr/>
        </p:nvSpPr>
        <p:spPr>
          <a:xfrm rot="7391619">
            <a:off x="7596289" y="1495735"/>
            <a:ext cx="652513"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a:stretch>
            <a:fillRect/>
          </a:stretch>
        </p:blipFill>
        <p:spPr>
          <a:xfrm>
            <a:off x="105018" y="2034068"/>
            <a:ext cx="8520113" cy="1257772"/>
          </a:xfrm>
          <a:prstGeom prst="rect">
            <a:avLst/>
          </a:prstGeom>
        </p:spPr>
      </p:pic>
      <p:pic>
        <p:nvPicPr>
          <p:cNvPr id="7" name="Picture 6"/>
          <p:cNvPicPr>
            <a:picLocks noChangeAspect="1"/>
          </p:cNvPicPr>
          <p:nvPr/>
        </p:nvPicPr>
        <p:blipFill>
          <a:blip r:embed="rId5"/>
          <a:stretch>
            <a:fillRect/>
          </a:stretch>
        </p:blipFill>
        <p:spPr>
          <a:xfrm>
            <a:off x="528468" y="5314698"/>
            <a:ext cx="8084471" cy="134199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11044465"/>
      </p:ext>
    </p:extLst>
  </p:cSld>
  <p:clrMapOvr>
    <a:masterClrMapping/>
  </p:clrMapOvr>
  <mc:AlternateContent xmlns:mc="http://schemas.openxmlformats.org/markup-compatibility/2006" xmlns:p14="http://schemas.microsoft.com/office/powerpoint/2010/main">
    <mc:Choice Requires="p14">
      <p:transition spd="slow" p14:dur="2000" advTm="15136"/>
    </mc:Choice>
    <mc:Fallback xmlns="">
      <p:transition spd="slow" advTm="15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183880" cy="822960"/>
          </a:xfrm>
        </p:spPr>
        <p:txBody>
          <a:bodyPr>
            <a:normAutofit/>
          </a:bodyPr>
          <a:lstStyle/>
          <a:p>
            <a:pPr algn="ctr"/>
            <a:r>
              <a:rPr lang="en-US" sz="3200" dirty="0" smtClean="0">
                <a:solidFill>
                  <a:schemeClr val="accent5">
                    <a:lumMod val="20000"/>
                    <a:lumOff val="80000"/>
                  </a:schemeClr>
                </a:solidFill>
                <a:effectLst>
                  <a:outerShdw blurRad="38100" dist="38100" dir="2700000" algn="tl">
                    <a:srgbClr val="000000">
                      <a:alpha val="43137"/>
                    </a:srgbClr>
                  </a:outerShdw>
                </a:effectLst>
              </a:rPr>
              <a:t>Contact Information</a:t>
            </a:r>
            <a:endParaRPr lang="en-US" sz="3200" dirty="0">
              <a:solidFill>
                <a:schemeClr val="accent5">
                  <a:lumMod val="20000"/>
                  <a:lumOff val="80000"/>
                </a:schemeClr>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57200" y="1219200"/>
            <a:ext cx="8229600" cy="5257800"/>
          </a:xfrm>
        </p:spPr>
        <p:txBody>
          <a:bodyPr>
            <a:normAutofit fontScale="62500" lnSpcReduction="20000"/>
          </a:bodyPr>
          <a:lstStyle/>
          <a:p>
            <a:pPr marL="457200" indent="-457200"/>
            <a:r>
              <a:rPr lang="en-US" sz="3100" dirty="0" smtClean="0"/>
              <a:t>Authorized Official </a:t>
            </a:r>
          </a:p>
          <a:p>
            <a:pPr marL="0" indent="0">
              <a:buNone/>
            </a:pPr>
            <a:endParaRPr lang="en-US" sz="3100" dirty="0" smtClean="0"/>
          </a:p>
          <a:p>
            <a:pPr marL="0" lvl="0" indent="0">
              <a:buClr>
                <a:prstClr val="white">
                  <a:shade val="95000"/>
                </a:prstClr>
              </a:buClr>
              <a:buNone/>
            </a:pPr>
            <a:r>
              <a:rPr lang="en-US" sz="2700" dirty="0">
                <a:solidFill>
                  <a:prstClr val="white"/>
                </a:solidFill>
              </a:rPr>
              <a:t>The Authorized Official is the individual who has the authority to legally bind the applicant into a contract and is generally the applicant’s elected or appointed chief executive.  For example: </a:t>
            </a:r>
          </a:p>
          <a:p>
            <a:pPr marL="457200" lvl="0" indent="-457200">
              <a:buClr>
                <a:prstClr val="white">
                  <a:shade val="95000"/>
                </a:prstClr>
              </a:buClr>
            </a:pPr>
            <a:endParaRPr lang="en-US" dirty="0">
              <a:solidFill>
                <a:prstClr val="white"/>
              </a:solidFill>
            </a:endParaRPr>
          </a:p>
          <a:p>
            <a:pPr marL="777240" lvl="1" indent="-457200">
              <a:buClr>
                <a:prstClr val="white"/>
              </a:buClr>
            </a:pPr>
            <a:r>
              <a:rPr lang="en-US" dirty="0">
                <a:solidFill>
                  <a:prstClr val="white"/>
                </a:solidFill>
              </a:rPr>
              <a:t>If the applicant agency is a city, the Mayor or City Administrator shall be the Authorized Official</a:t>
            </a:r>
          </a:p>
          <a:p>
            <a:pPr marL="777240" lvl="1" indent="-457200">
              <a:buClr>
                <a:prstClr val="white"/>
              </a:buClr>
            </a:pPr>
            <a:r>
              <a:rPr lang="en-US" dirty="0">
                <a:solidFill>
                  <a:prstClr val="white"/>
                </a:solidFill>
              </a:rPr>
              <a:t>If the applicant agency is a county, the Presiding County Commissioner or County Executive shall be the Authorized Official (e.g.; the Sheriff is not the Authorized Official)</a:t>
            </a:r>
          </a:p>
          <a:p>
            <a:pPr marL="777240" lvl="1" indent="-457200">
              <a:buClr>
                <a:prstClr val="white"/>
              </a:buClr>
            </a:pPr>
            <a:r>
              <a:rPr lang="en-US" dirty="0">
                <a:solidFill>
                  <a:prstClr val="white"/>
                </a:solidFill>
              </a:rPr>
              <a:t>If the applicant agency is a State Department, the Director shall be the Authorized Official</a:t>
            </a:r>
          </a:p>
          <a:p>
            <a:pPr marL="777240" lvl="1" indent="-457200">
              <a:buClr>
                <a:prstClr val="white"/>
              </a:buClr>
            </a:pPr>
            <a:r>
              <a:rPr lang="en-US" dirty="0">
                <a:solidFill>
                  <a:prstClr val="white"/>
                </a:solidFill>
              </a:rPr>
              <a:t>If the applicant agency is a college/university, the President shall be the Authorized Official</a:t>
            </a:r>
          </a:p>
          <a:p>
            <a:pPr marL="777240" lvl="1" indent="-457200">
              <a:buClr>
                <a:prstClr val="white"/>
              </a:buClr>
            </a:pPr>
            <a:r>
              <a:rPr lang="en-US" dirty="0">
                <a:solidFill>
                  <a:prstClr val="white"/>
                </a:solidFill>
              </a:rPr>
              <a:t>If the applicant agency is a nonprofit, the Board Chair shall be the Authorized Official (This includes Fire Protection District’s)</a:t>
            </a:r>
          </a:p>
          <a:p>
            <a:pPr marL="777240" lvl="1" indent="-457200">
              <a:buClr>
                <a:prstClr val="white"/>
              </a:buClr>
            </a:pPr>
            <a:r>
              <a:rPr lang="en-US" dirty="0">
                <a:solidFill>
                  <a:prstClr val="white"/>
                </a:solidFill>
              </a:rPr>
              <a:t>If the applicant agency is a Regional Planning Commission (RPC) or Council of Government (COG), the Executive Director shall be the Authorized Official.</a:t>
            </a:r>
          </a:p>
          <a:p>
            <a:pPr marL="0" lvl="0" indent="0" algn="ctr">
              <a:buClr>
                <a:prstClr val="white">
                  <a:shade val="95000"/>
                </a:prstClr>
              </a:buClr>
              <a:buNone/>
            </a:pPr>
            <a:endParaRPr lang="en-US" dirty="0">
              <a:solidFill>
                <a:srgbClr val="FFFF00"/>
              </a:solidFill>
            </a:endParaRPr>
          </a:p>
          <a:p>
            <a:pPr marL="0" lvl="0" indent="0" algn="ctr">
              <a:buClr>
                <a:prstClr val="white">
                  <a:shade val="95000"/>
                </a:prstClr>
              </a:buClr>
              <a:buNone/>
            </a:pPr>
            <a:r>
              <a:rPr lang="en-US" sz="2900" b="1" dirty="0">
                <a:solidFill>
                  <a:srgbClr val="FFFF00"/>
                </a:solidFill>
              </a:rPr>
              <a:t>In order for an application to be considered eligible for funding, the agency’s correct Authorized Official </a:t>
            </a:r>
            <a:r>
              <a:rPr lang="en-US" sz="2900" b="1" u="sng" dirty="0">
                <a:solidFill>
                  <a:srgbClr val="FFFF00"/>
                </a:solidFill>
              </a:rPr>
              <a:t>MUST</a:t>
            </a:r>
            <a:r>
              <a:rPr lang="en-US" sz="2900" b="1" dirty="0">
                <a:solidFill>
                  <a:srgbClr val="FFFF00"/>
                </a:solidFill>
              </a:rPr>
              <a:t> be designated in the “Contact Information” form and the “Certified Assurances” form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71786615"/>
      </p:ext>
    </p:extLst>
  </p:cSld>
  <p:clrMapOvr>
    <a:masterClrMapping/>
  </p:clrMapOvr>
  <mc:AlternateContent xmlns:mc="http://schemas.openxmlformats.org/markup-compatibility/2006" xmlns:p14="http://schemas.microsoft.com/office/powerpoint/2010/main">
    <mc:Choice Requires="p14">
      <p:transition p14:dur="0" advTm="59245"/>
    </mc:Choice>
    <mc:Fallback xmlns="">
      <p:transition advTm="59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accent5">
                    <a:lumMod val="20000"/>
                    <a:lumOff val="80000"/>
                  </a:schemeClr>
                </a:solidFill>
                <a:effectLst>
                  <a:outerShdw blurRad="38100" dist="38100" dir="2700000" algn="tl">
                    <a:srgbClr val="000000">
                      <a:alpha val="43137"/>
                    </a:srgbClr>
                  </a:outerShdw>
                </a:effectLst>
              </a:rPr>
              <a:t>Contact </a:t>
            </a:r>
            <a:r>
              <a:rPr lang="en-US" sz="3200" dirty="0" smtClean="0">
                <a:solidFill>
                  <a:schemeClr val="accent5">
                    <a:lumMod val="20000"/>
                    <a:lumOff val="80000"/>
                  </a:schemeClr>
                </a:solidFill>
                <a:effectLst>
                  <a:outerShdw blurRad="38100" dist="38100" dir="2700000" algn="tl">
                    <a:srgbClr val="000000">
                      <a:alpha val="43137"/>
                    </a:srgbClr>
                  </a:outerShdw>
                </a:effectLst>
              </a:rPr>
              <a:t>Information, Cont.</a:t>
            </a:r>
            <a:endParaRPr lang="en-US" sz="3200" dirty="0">
              <a:solidFill>
                <a:schemeClr val="accent5">
                  <a:lumMod val="20000"/>
                  <a:lumOff val="80000"/>
                </a:schemeClr>
              </a:solidFill>
            </a:endParaRPr>
          </a:p>
        </p:txBody>
      </p:sp>
      <p:sp>
        <p:nvSpPr>
          <p:cNvPr id="3" name="Content Placeholder 2"/>
          <p:cNvSpPr>
            <a:spLocks noGrp="1"/>
          </p:cNvSpPr>
          <p:nvPr>
            <p:ph idx="1"/>
          </p:nvPr>
        </p:nvSpPr>
        <p:spPr/>
        <p:txBody>
          <a:bodyPr/>
          <a:lstStyle/>
          <a:p>
            <a:r>
              <a:rPr lang="en-US" sz="2000" dirty="0" smtClean="0"/>
              <a:t>Please complete all contact information for </a:t>
            </a:r>
          </a:p>
          <a:p>
            <a:pPr lvl="1"/>
            <a:r>
              <a:rPr lang="en-US" sz="2000" dirty="0" smtClean="0"/>
              <a:t>Authorized Official</a:t>
            </a:r>
          </a:p>
          <a:p>
            <a:pPr lvl="1"/>
            <a:r>
              <a:rPr lang="en-US" sz="2000" dirty="0" smtClean="0"/>
              <a:t>Project Director</a:t>
            </a:r>
          </a:p>
          <a:p>
            <a:pPr lvl="1"/>
            <a:r>
              <a:rPr lang="en-US" sz="2000" dirty="0" smtClean="0"/>
              <a:t>Fiscal Officer</a:t>
            </a:r>
          </a:p>
          <a:p>
            <a:pPr lvl="1"/>
            <a:r>
              <a:rPr lang="en-US" sz="2000" dirty="0" smtClean="0"/>
              <a:t>Project Contact Person</a:t>
            </a:r>
          </a:p>
          <a:p>
            <a:r>
              <a:rPr lang="en-US" sz="2000" dirty="0" smtClean="0"/>
              <a:t>Required fields are designated with a red asterisk</a:t>
            </a:r>
            <a:r>
              <a:rPr lang="en-US" sz="2000" dirty="0" smtClean="0">
                <a:solidFill>
                  <a:srgbClr val="FF0000"/>
                </a:solidFill>
              </a:rPr>
              <a:t> </a:t>
            </a:r>
            <a:r>
              <a:rPr lang="en-US" sz="2000" dirty="0" smtClean="0">
                <a:solidFill>
                  <a:srgbClr val="FF0066"/>
                </a:solidFill>
              </a:rPr>
              <a:t>*</a:t>
            </a:r>
          </a:p>
          <a:p>
            <a:r>
              <a:rPr lang="en-US" sz="2000" dirty="0" smtClean="0"/>
              <a:t>Click “Save” at the top of the screen after entering all of the information</a:t>
            </a:r>
          </a:p>
          <a:p>
            <a:endParaRPr lang="en-US" sz="2000" dirty="0" smtClean="0"/>
          </a:p>
          <a:p>
            <a:endParaRPr lang="en-US" sz="2000" dirty="0" smtClean="0"/>
          </a:p>
          <a:p>
            <a:endParaRPr lang="en-US" sz="2000" dirty="0" smtClean="0"/>
          </a:p>
          <a:p>
            <a:r>
              <a:rPr lang="en-US" sz="2000" dirty="0" smtClean="0"/>
              <a:t>Then “Mark as Complete” </a:t>
            </a:r>
          </a:p>
          <a:p>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975985"/>
            <a:ext cx="5181600"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5"/>
          <a:stretch>
            <a:fillRect/>
          </a:stretch>
        </p:blipFill>
        <p:spPr>
          <a:xfrm>
            <a:off x="1600200" y="4564996"/>
            <a:ext cx="5181600" cy="976859"/>
          </a:xfrm>
          <a:prstGeom prst="rect">
            <a:avLst/>
          </a:prstGeom>
        </p:spPr>
      </p:pic>
      <p:sp>
        <p:nvSpPr>
          <p:cNvPr id="7" name="Right Arrow 6"/>
          <p:cNvSpPr/>
          <p:nvPr/>
        </p:nvSpPr>
        <p:spPr>
          <a:xfrm>
            <a:off x="4953000" y="47244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p:cNvSpPr/>
          <p:nvPr/>
        </p:nvSpPr>
        <p:spPr>
          <a:xfrm>
            <a:off x="2057400" y="6034722"/>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55153985"/>
      </p:ext>
    </p:extLst>
  </p:cSld>
  <p:clrMapOvr>
    <a:masterClrMapping/>
  </p:clrMapOvr>
  <mc:AlternateContent xmlns:mc="http://schemas.openxmlformats.org/markup-compatibility/2006" xmlns:p14="http://schemas.microsoft.com/office/powerpoint/2010/main">
    <mc:Choice Requires="p14">
      <p:transition spd="slow" p14:dur="2000" advTm="19225"/>
    </mc:Choice>
    <mc:Fallback xmlns="">
      <p:transition spd="slow" advTm="19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83880" cy="1051560"/>
          </a:xfrm>
        </p:spPr>
        <p:txBody>
          <a:bodyPr>
            <a:normAutofit/>
          </a:bodyPr>
          <a:lstStyle/>
          <a:p>
            <a:pPr algn="ctr"/>
            <a:r>
              <a:rPr lang="en-US" sz="3200" dirty="0" smtClean="0">
                <a:solidFill>
                  <a:schemeClr val="accent5">
                    <a:lumMod val="20000"/>
                    <a:lumOff val="80000"/>
                  </a:schemeClr>
                </a:solidFill>
                <a:effectLst>
                  <a:outerShdw blurRad="38100" dist="38100" dir="2700000" algn="tl">
                    <a:srgbClr val="000000">
                      <a:alpha val="43137"/>
                    </a:srgbClr>
                  </a:outerShdw>
                </a:effectLst>
              </a:rPr>
              <a:t>SHSP Project Package</a:t>
            </a:r>
            <a:endParaRPr lang="en-US" sz="3200" dirty="0">
              <a:solidFill>
                <a:schemeClr val="accent5">
                  <a:lumMod val="20000"/>
                  <a:lumOff val="80000"/>
                </a:schemeClr>
              </a:solidFill>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457200" y="1447800"/>
            <a:ext cx="8183880" cy="4492752"/>
          </a:xfrm>
        </p:spPr>
        <p:txBody>
          <a:bodyPr>
            <a:normAutofit/>
          </a:bodyPr>
          <a:lstStyle/>
          <a:p>
            <a:r>
              <a:rPr lang="en-US" sz="2400" dirty="0" smtClean="0"/>
              <a:t>All of the “SHSP Project Package” information has been combined into one form with eight sections</a:t>
            </a:r>
          </a:p>
          <a:p>
            <a:pPr lvl="1"/>
            <a:r>
              <a:rPr lang="en-US" sz="1800" dirty="0" smtClean="0"/>
              <a:t>A. Project Worksheet</a:t>
            </a:r>
          </a:p>
          <a:p>
            <a:pPr lvl="1"/>
            <a:r>
              <a:rPr lang="en-US" sz="1800" dirty="0" smtClean="0"/>
              <a:t>B.  Project Capability, THIRA and Dual Use</a:t>
            </a:r>
          </a:p>
          <a:p>
            <a:pPr lvl="1"/>
            <a:r>
              <a:rPr lang="en-US" sz="1800" dirty="0" smtClean="0"/>
              <a:t>C.  Project Background</a:t>
            </a:r>
          </a:p>
          <a:p>
            <a:pPr lvl="1"/>
            <a:r>
              <a:rPr lang="en-US" sz="1800" dirty="0" smtClean="0"/>
              <a:t>D.  Deployable/Shareable Resources </a:t>
            </a:r>
          </a:p>
          <a:p>
            <a:pPr lvl="1"/>
            <a:r>
              <a:rPr lang="en-US" sz="1800" dirty="0" smtClean="0"/>
              <a:t>E.  Audit Details</a:t>
            </a:r>
          </a:p>
          <a:p>
            <a:pPr lvl="1"/>
            <a:r>
              <a:rPr lang="en-US" sz="1800" dirty="0" smtClean="0"/>
              <a:t>F.  Risk Assessment</a:t>
            </a:r>
          </a:p>
          <a:p>
            <a:pPr lvl="1"/>
            <a:r>
              <a:rPr lang="en-US" sz="1800" dirty="0" smtClean="0"/>
              <a:t>G.  National Incident Management System (NIMS)</a:t>
            </a:r>
          </a:p>
          <a:p>
            <a:pPr lvl="1"/>
            <a:r>
              <a:rPr lang="en-US" sz="1800" dirty="0" smtClean="0"/>
              <a:t>H.  Certified Assurances</a:t>
            </a:r>
          </a:p>
          <a:p>
            <a:pPr marL="585216" lvl="1" indent="0">
              <a:buNone/>
            </a:pPr>
            <a:endParaRPr lang="en-US" sz="1600" dirty="0" smtClean="0"/>
          </a:p>
          <a:p>
            <a:endParaRPr lang="en-US" sz="2000" dirty="0" smtClean="0"/>
          </a:p>
          <a:p>
            <a:pPr marL="0" indent="0">
              <a:buNone/>
            </a:pP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98343200"/>
      </p:ext>
    </p:extLst>
  </p:cSld>
  <p:clrMapOvr>
    <a:masterClrMapping/>
  </p:clrMapOvr>
  <mc:AlternateContent xmlns:mc="http://schemas.openxmlformats.org/markup-compatibility/2006" xmlns:p14="http://schemas.microsoft.com/office/powerpoint/2010/main">
    <mc:Choice Requires="p14">
      <p:transition spd="slow" p14:dur="2000" advTm="24149"/>
    </mc:Choice>
    <mc:Fallback xmlns="">
      <p:transition spd="slow" advTm="2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accent5">
                    <a:lumMod val="20000"/>
                    <a:lumOff val="80000"/>
                  </a:schemeClr>
                </a:solidFill>
                <a:effectLst>
                  <a:outerShdw blurRad="38100" dist="38100" dir="2700000" algn="tl">
                    <a:srgbClr val="000000">
                      <a:alpha val="43137"/>
                    </a:srgbClr>
                  </a:outerShdw>
                </a:effectLst>
              </a:rPr>
              <a:t>A. Project </a:t>
            </a:r>
            <a:r>
              <a:rPr lang="en-US" sz="3200" dirty="0" smtClean="0">
                <a:solidFill>
                  <a:schemeClr val="accent5">
                    <a:lumMod val="20000"/>
                    <a:lumOff val="80000"/>
                  </a:schemeClr>
                </a:solidFill>
                <a:effectLst>
                  <a:outerShdw blurRad="38100" dist="38100" dir="2700000" algn="tl">
                    <a:srgbClr val="000000">
                      <a:alpha val="43137"/>
                    </a:srgbClr>
                  </a:outerShdw>
                </a:effectLst>
              </a:rPr>
              <a:t>Worksheet</a:t>
            </a:r>
            <a:endParaRPr lang="en-US" sz="3200" dirty="0"/>
          </a:p>
        </p:txBody>
      </p:sp>
      <p:sp>
        <p:nvSpPr>
          <p:cNvPr id="3" name="Content Placeholder 2"/>
          <p:cNvSpPr>
            <a:spLocks noGrp="1"/>
          </p:cNvSpPr>
          <p:nvPr>
            <p:ph idx="1"/>
          </p:nvPr>
        </p:nvSpPr>
        <p:spPr/>
        <p:txBody>
          <a:bodyPr>
            <a:normAutofit fontScale="85000" lnSpcReduction="20000"/>
          </a:bodyPr>
          <a:lstStyle/>
          <a:p>
            <a:r>
              <a:rPr lang="en-US" dirty="0" smtClean="0"/>
              <a:t>A.6 - Select the Project Activity Type that best represents your project</a:t>
            </a:r>
          </a:p>
          <a:p>
            <a:r>
              <a:rPr lang="en-US" dirty="0" smtClean="0"/>
              <a:t>A.7 – Was this project previously funded with SHSP funds?</a:t>
            </a:r>
          </a:p>
          <a:p>
            <a:pPr lvl="1"/>
            <a:r>
              <a:rPr lang="en-US" dirty="0" smtClean="0"/>
              <a:t>A.7.a – If you answered yes to Question # A.7, please give a brief description of the year and the project that was previously funded</a:t>
            </a:r>
          </a:p>
          <a:p>
            <a:r>
              <a:rPr lang="en-US" dirty="0" smtClean="0"/>
              <a:t>A.8 Build/Enhance or Sustain, Is the project increasing capabilities (build/enhance) or sustaining capabilities (sustain) at the current level?</a:t>
            </a:r>
          </a:p>
          <a:p>
            <a:pPr lvl="1"/>
            <a:r>
              <a:rPr lang="en-US" dirty="0" smtClean="0"/>
              <a:t>A.8.a/A.8.b - Attempts to coordinate,  did your agency reach out to the RHSOC, local, or state agencies to see if the requested items are available?</a:t>
            </a:r>
          </a:p>
          <a:p>
            <a:pPr lvl="1"/>
            <a:r>
              <a:rPr lang="en-US" dirty="0" smtClean="0"/>
              <a:t>All SHSP projects should be shareable/deployable so coordination is important to determine necessity</a:t>
            </a:r>
          </a:p>
          <a:p>
            <a:pPr marL="13716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49151347"/>
      </p:ext>
    </p:extLst>
  </p:cSld>
  <p:clrMapOvr>
    <a:masterClrMapping/>
  </p:clrMapOvr>
  <mc:AlternateContent xmlns:mc="http://schemas.openxmlformats.org/markup-compatibility/2006" xmlns:p14="http://schemas.microsoft.com/office/powerpoint/2010/main">
    <mc:Choice Requires="p14">
      <p:transition spd="slow" p14:dur="2000" advTm="56280"/>
    </mc:Choice>
    <mc:Fallback xmlns="">
      <p:transition spd="slow" advTm="56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solidFill>
                  <a:schemeClr val="accent5">
                    <a:lumMod val="20000"/>
                    <a:lumOff val="80000"/>
                  </a:schemeClr>
                </a:solidFill>
                <a:effectLst>
                  <a:outerShdw blurRad="38100" dist="38100" dir="2700000" algn="tl">
                    <a:srgbClr val="000000">
                      <a:alpha val="43137"/>
                    </a:srgbClr>
                  </a:outerShdw>
                </a:effectLst>
              </a:rPr>
              <a:t>A. Project Worksheet</a:t>
            </a:r>
            <a:endParaRPr lang="en-US" sz="3200" dirty="0">
              <a:solidFill>
                <a:schemeClr val="accent5">
                  <a:lumMod val="20000"/>
                  <a:lumOff val="80000"/>
                </a:schemeClr>
              </a:solidFill>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457200" y="1143000"/>
            <a:ext cx="8229600" cy="5562600"/>
          </a:xfrm>
        </p:spPr>
        <p:txBody>
          <a:bodyPr/>
          <a:lstStyle/>
          <a:p>
            <a:endParaRPr lang="en-US" sz="2000" dirty="0"/>
          </a:p>
          <a:p>
            <a:endParaRPr lang="en-US" dirty="0"/>
          </a:p>
        </p:txBody>
      </p:sp>
      <p:pic>
        <p:nvPicPr>
          <p:cNvPr id="4" name="Picture 3"/>
          <p:cNvPicPr>
            <a:picLocks noChangeAspect="1"/>
          </p:cNvPicPr>
          <p:nvPr/>
        </p:nvPicPr>
        <p:blipFill>
          <a:blip r:embed="rId4"/>
          <a:stretch>
            <a:fillRect/>
          </a:stretch>
        </p:blipFill>
        <p:spPr>
          <a:xfrm>
            <a:off x="435864" y="1164336"/>
            <a:ext cx="7669910" cy="527208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08271681"/>
      </p:ext>
    </p:extLst>
  </p:cSld>
  <p:clrMapOvr>
    <a:masterClrMapping/>
  </p:clrMapOvr>
  <mc:AlternateContent xmlns:mc="http://schemas.openxmlformats.org/markup-compatibility/2006" xmlns:p14="http://schemas.microsoft.com/office/powerpoint/2010/main">
    <mc:Choice Requires="p14">
      <p:transition spd="slow" p14:dur="2000" advTm="8102"/>
    </mc:Choice>
    <mc:Fallback xmlns="">
      <p:transition spd="slow" advTm="8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5">
                    <a:lumMod val="20000"/>
                    <a:lumOff val="80000"/>
                  </a:schemeClr>
                </a:solidFill>
              </a:rPr>
              <a:t>Project Worksheet Cont.</a:t>
            </a:r>
            <a:endParaRPr lang="en-US" sz="3200" dirty="0">
              <a:solidFill>
                <a:schemeClr val="accent5">
                  <a:lumMod val="20000"/>
                  <a:lumOff val="80000"/>
                </a:schemeClr>
              </a:solidFill>
            </a:endParaRPr>
          </a:p>
        </p:txBody>
      </p:sp>
      <p:sp>
        <p:nvSpPr>
          <p:cNvPr id="3" name="Content Placeholder 2"/>
          <p:cNvSpPr>
            <a:spLocks noGrp="1"/>
          </p:cNvSpPr>
          <p:nvPr>
            <p:ph idx="1"/>
          </p:nvPr>
        </p:nvSpPr>
        <p:spPr/>
        <p:txBody>
          <a:bodyPr>
            <a:normAutofit fontScale="62500" lnSpcReduction="20000"/>
          </a:bodyPr>
          <a:lstStyle/>
          <a:p>
            <a:r>
              <a:rPr lang="en-US" dirty="0" smtClean="0"/>
              <a:t>A.9.a – Provide the most recent population data for your jurisdiction</a:t>
            </a:r>
          </a:p>
          <a:p>
            <a:r>
              <a:rPr lang="en-US" dirty="0" smtClean="0"/>
              <a:t>A.9.b - Provide a brief overall description of the project</a:t>
            </a:r>
          </a:p>
          <a:p>
            <a:r>
              <a:rPr lang="en-US" dirty="0" smtClean="0"/>
              <a:t>A.9.c – Provide a summary of the specific project actions (What will grant funds be utilized to purchase/fund)</a:t>
            </a:r>
          </a:p>
          <a:p>
            <a:r>
              <a:rPr lang="en-US" dirty="0" smtClean="0"/>
              <a:t>A.9.d – Provide an estimated time of how long the project will take to complete</a:t>
            </a:r>
          </a:p>
          <a:p>
            <a:r>
              <a:rPr lang="en-US" dirty="0" smtClean="0"/>
              <a:t>A.9.e – Provide what objectives the project is designed to accomplish (the purpose of the project)</a:t>
            </a:r>
          </a:p>
          <a:p>
            <a:r>
              <a:rPr lang="en-US" dirty="0" smtClean="0"/>
              <a:t>A.9.f – Describe how the project aligns with/increases terrorism preparedness</a:t>
            </a:r>
          </a:p>
          <a:p>
            <a:r>
              <a:rPr lang="en-US" dirty="0" smtClean="0"/>
              <a:t>A.9.g – How does your project align with combating domestic violent extremism through civil unrest training and equipment to protect critical infrastructure and ensure the protection and safety of the citizens rights to peacefully assemble.</a:t>
            </a:r>
          </a:p>
          <a:p>
            <a:r>
              <a:rPr lang="en-US" dirty="0" smtClean="0"/>
              <a:t>A.9.h - Explain why the project is necessary for the region/state</a:t>
            </a:r>
          </a:p>
          <a:p>
            <a:r>
              <a:rPr lang="en-US" dirty="0" smtClean="0"/>
              <a:t>A.10 – Discuss the future sustainment plan for the requested item(s) in the application</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4648929"/>
      </p:ext>
    </p:extLst>
  </p:cSld>
  <p:clrMapOvr>
    <a:masterClrMapping/>
  </p:clrMapOvr>
  <mc:AlternateContent xmlns:mc="http://schemas.openxmlformats.org/markup-compatibility/2006" xmlns:p14="http://schemas.microsoft.com/office/powerpoint/2010/main">
    <mc:Choice Requires="p14">
      <p:transition spd="slow" p14:dur="2000" advTm="61774"/>
    </mc:Choice>
    <mc:Fallback xmlns="">
      <p:transition spd="slow" advTm="61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5">
                    <a:lumMod val="20000"/>
                    <a:lumOff val="80000"/>
                  </a:schemeClr>
                </a:solidFill>
              </a:rPr>
              <a:t>A. Project Worksheet, Cont.</a:t>
            </a:r>
            <a:endParaRPr lang="en-US" sz="3200" dirty="0">
              <a:solidFill>
                <a:schemeClr val="accent5">
                  <a:lumMod val="20000"/>
                  <a:lumOff val="80000"/>
                </a:schemeClr>
              </a:solidFill>
            </a:endParaRPr>
          </a:p>
        </p:txBody>
      </p:sp>
      <p:pic>
        <p:nvPicPr>
          <p:cNvPr id="4" name="Content Placeholder 3"/>
          <p:cNvPicPr>
            <a:picLocks noGrp="1" noChangeAspect="1"/>
          </p:cNvPicPr>
          <p:nvPr>
            <p:ph idx="1"/>
          </p:nvPr>
        </p:nvPicPr>
        <p:blipFill>
          <a:blip r:embed="rId4"/>
          <a:stretch>
            <a:fillRect/>
          </a:stretch>
        </p:blipFill>
        <p:spPr>
          <a:xfrm>
            <a:off x="2272206" y="1224296"/>
            <a:ext cx="4966794" cy="508442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57724882"/>
      </p:ext>
    </p:extLst>
  </p:cSld>
  <p:clrMapOvr>
    <a:masterClrMapping/>
  </p:clrMapOvr>
  <mc:AlternateContent xmlns:mc="http://schemas.openxmlformats.org/markup-compatibility/2006" xmlns:p14="http://schemas.microsoft.com/office/powerpoint/2010/main">
    <mc:Choice Requires="p14">
      <p:transition spd="slow" p14:dur="2000" advTm="9129"/>
    </mc:Choice>
    <mc:Fallback xmlns="">
      <p:transition spd="slow" advTm="9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4BACC6">
                    <a:lumMod val="20000"/>
                    <a:lumOff val="80000"/>
                  </a:srgbClr>
                </a:solidFill>
              </a:rPr>
              <a:t>A. Project Worksheet, Cont.</a:t>
            </a:r>
            <a:endParaRPr lang="en-US" dirty="0"/>
          </a:p>
        </p:txBody>
      </p:sp>
      <p:pic>
        <p:nvPicPr>
          <p:cNvPr id="4" name="Content Placeholder 3"/>
          <p:cNvPicPr>
            <a:picLocks noGrp="1" noChangeAspect="1"/>
          </p:cNvPicPr>
          <p:nvPr>
            <p:ph idx="1"/>
          </p:nvPr>
        </p:nvPicPr>
        <p:blipFill>
          <a:blip r:embed="rId4"/>
          <a:stretch>
            <a:fillRect/>
          </a:stretch>
        </p:blipFill>
        <p:spPr>
          <a:xfrm>
            <a:off x="838200" y="1828800"/>
            <a:ext cx="7467600" cy="268605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90185293"/>
      </p:ext>
    </p:extLst>
  </p:cSld>
  <p:clrMapOvr>
    <a:masterClrMapping/>
  </p:clrMapOvr>
  <mc:AlternateContent xmlns:mc="http://schemas.openxmlformats.org/markup-compatibility/2006" xmlns:p14="http://schemas.microsoft.com/office/powerpoint/2010/main">
    <mc:Choice Requires="p14">
      <p:transition spd="slow" p14:dur="2000" advTm="7653"/>
    </mc:Choice>
    <mc:Fallback xmlns="">
      <p:transition spd="slow" advTm="7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solidFill>
                  <a:schemeClr val="accent5">
                    <a:lumMod val="20000"/>
                    <a:lumOff val="80000"/>
                  </a:schemeClr>
                </a:solidFill>
              </a:rPr>
              <a:t>State Homeland Security Program (SHSP) Combating Domestic Violent Extremism (CDVE)</a:t>
            </a:r>
            <a:endParaRPr lang="en-US" sz="3200" dirty="0">
              <a:solidFill>
                <a:schemeClr val="accent5">
                  <a:lumMod val="20000"/>
                  <a:lumOff val="80000"/>
                </a:schemeClr>
              </a:solidFill>
            </a:endParaRPr>
          </a:p>
        </p:txBody>
      </p:sp>
      <p:sp>
        <p:nvSpPr>
          <p:cNvPr id="3" name="Content Placeholder 2"/>
          <p:cNvSpPr>
            <a:spLocks noGrp="1"/>
          </p:cNvSpPr>
          <p:nvPr>
            <p:ph idx="1"/>
          </p:nvPr>
        </p:nvSpPr>
        <p:spPr/>
        <p:txBody>
          <a:bodyPr>
            <a:normAutofit/>
          </a:bodyPr>
          <a:lstStyle/>
          <a:p>
            <a:r>
              <a:rPr lang="en-US" dirty="0" smtClean="0"/>
              <a:t>SHSP CDVE </a:t>
            </a:r>
            <a:r>
              <a:rPr lang="en-US" dirty="0"/>
              <a:t>assists state, and local efforts to build, sustain, and deliver the capabilities necessary to prevent, prepare for, protect against, respond to, and recover from acts of terrorism </a:t>
            </a:r>
            <a:r>
              <a:rPr lang="en-US" dirty="0" smtClean="0"/>
              <a:t>in domestic violent extremism through civil unrest training and equipment to protect infrastructure and ensure the protection and safety of the citizens’ rights to peacefully assemble.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7879335"/>
      </p:ext>
    </p:extLst>
  </p:cSld>
  <p:clrMapOvr>
    <a:masterClrMapping/>
  </p:clrMapOvr>
  <mc:AlternateContent xmlns:mc="http://schemas.openxmlformats.org/markup-compatibility/2006" xmlns:p14="http://schemas.microsoft.com/office/powerpoint/2010/main">
    <mc:Choice Requires="p14">
      <p:transition spd="slow" p14:dur="2000" advTm="27211"/>
    </mc:Choice>
    <mc:Fallback xmlns="">
      <p:transition spd="slow" advTm="27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solidFill>
                  <a:schemeClr val="accent5">
                    <a:lumMod val="20000"/>
                    <a:lumOff val="80000"/>
                  </a:schemeClr>
                </a:solidFill>
              </a:rPr>
              <a:t>B. Project Capability, THIRA and </a:t>
            </a:r>
            <a:br>
              <a:rPr lang="en-US" sz="3200" dirty="0" smtClean="0">
                <a:solidFill>
                  <a:schemeClr val="accent5">
                    <a:lumMod val="20000"/>
                    <a:lumOff val="80000"/>
                  </a:schemeClr>
                </a:solidFill>
              </a:rPr>
            </a:br>
            <a:r>
              <a:rPr lang="en-US" sz="3200" dirty="0" smtClean="0">
                <a:solidFill>
                  <a:schemeClr val="accent5">
                    <a:lumMod val="20000"/>
                    <a:lumOff val="80000"/>
                  </a:schemeClr>
                </a:solidFill>
              </a:rPr>
              <a:t>Dual Use</a:t>
            </a:r>
            <a:endParaRPr lang="en-US" sz="3200" dirty="0">
              <a:solidFill>
                <a:schemeClr val="accent5">
                  <a:lumMod val="20000"/>
                  <a:lumOff val="80000"/>
                </a:schemeClr>
              </a:solidFill>
            </a:endParaRPr>
          </a:p>
        </p:txBody>
      </p:sp>
      <p:sp>
        <p:nvSpPr>
          <p:cNvPr id="3" name="Content Placeholder 2"/>
          <p:cNvSpPr>
            <a:spLocks noGrp="1"/>
          </p:cNvSpPr>
          <p:nvPr>
            <p:ph idx="1"/>
          </p:nvPr>
        </p:nvSpPr>
        <p:spPr/>
        <p:txBody>
          <a:bodyPr>
            <a:normAutofit/>
          </a:bodyPr>
          <a:lstStyle/>
          <a:p>
            <a:pPr marL="0" indent="0">
              <a:buNone/>
            </a:pPr>
            <a:endParaRPr lang="en-US" sz="2000" dirty="0" smtClean="0"/>
          </a:p>
          <a:p>
            <a:pPr marL="342900" indent="-342900"/>
            <a:r>
              <a:rPr lang="en-US" sz="2000" dirty="0" smtClean="0"/>
              <a:t>Review the FY 2019 State THIRA and FY 2020 SPR to answer Section B.</a:t>
            </a:r>
          </a:p>
          <a:p>
            <a:pPr marL="342900" indent="-342900"/>
            <a:r>
              <a:rPr lang="en-US" sz="2000" dirty="0" smtClean="0"/>
              <a:t>B.1 – After reviewing the FY 2019 State THIRA/FY 2020 SPR, choose the Primary Core Capability that best aligns to the project</a:t>
            </a:r>
          </a:p>
          <a:p>
            <a:pPr marL="342900" indent="-342900"/>
            <a:r>
              <a:rPr lang="en-US" sz="2000" dirty="0" smtClean="0"/>
              <a:t>B.2 – Explain how the project impacts the Capability Target on the THIRA/SPR for the Core Capability that you chose in B.1</a:t>
            </a:r>
          </a:p>
          <a:p>
            <a:pPr marL="0" indent="0">
              <a:buNone/>
            </a:pPr>
            <a:endParaRPr lang="en-US" sz="2000" dirty="0"/>
          </a:p>
          <a:p>
            <a:pPr marL="0" indent="0">
              <a:buNone/>
            </a:pPr>
            <a:endParaRPr lang="en-US" sz="2000" dirty="0" smtClean="0"/>
          </a:p>
        </p:txBody>
      </p:sp>
      <p:pic>
        <p:nvPicPr>
          <p:cNvPr id="4" name="Picture 3"/>
          <p:cNvPicPr>
            <a:picLocks noChangeAspect="1"/>
          </p:cNvPicPr>
          <p:nvPr/>
        </p:nvPicPr>
        <p:blipFill>
          <a:blip r:embed="rId4"/>
          <a:stretch>
            <a:fillRect/>
          </a:stretch>
        </p:blipFill>
        <p:spPr>
          <a:xfrm>
            <a:off x="914400" y="4038600"/>
            <a:ext cx="7077075" cy="168592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6728334"/>
      </p:ext>
    </p:extLst>
  </p:cSld>
  <p:clrMapOvr>
    <a:masterClrMapping/>
  </p:clrMapOvr>
  <mc:AlternateContent xmlns:mc="http://schemas.openxmlformats.org/markup-compatibility/2006" xmlns:p14="http://schemas.microsoft.com/office/powerpoint/2010/main">
    <mc:Choice Requires="p14">
      <p:transition spd="slow" p14:dur="2000" advTm="34742"/>
    </mc:Choice>
    <mc:Fallback xmlns="">
      <p:transition spd="slow" advTm="34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5">
                    <a:lumMod val="20000"/>
                    <a:lumOff val="80000"/>
                  </a:schemeClr>
                </a:solidFill>
              </a:rPr>
              <a:t>B. Project Capability, THIRA, and Dual Use, Cont.</a:t>
            </a:r>
            <a:endParaRPr lang="en-US" sz="3200" dirty="0">
              <a:solidFill>
                <a:schemeClr val="accent5">
                  <a:lumMod val="20000"/>
                  <a:lumOff val="80000"/>
                </a:schemeClr>
              </a:solidFill>
            </a:endParaRPr>
          </a:p>
        </p:txBody>
      </p:sp>
      <p:sp>
        <p:nvSpPr>
          <p:cNvPr id="3" name="Content Placeholder 2"/>
          <p:cNvSpPr>
            <a:spLocks noGrp="1"/>
          </p:cNvSpPr>
          <p:nvPr>
            <p:ph idx="1"/>
          </p:nvPr>
        </p:nvSpPr>
        <p:spPr/>
        <p:txBody>
          <a:bodyPr/>
          <a:lstStyle/>
          <a:p>
            <a:r>
              <a:rPr lang="en-US" dirty="0" smtClean="0"/>
              <a:t>To find the Capability Target in the FY 2019 THIRA, search for the Core Capability you selected for B.1. The Capability Target will be listed underneath the Core Capability</a:t>
            </a:r>
          </a:p>
          <a:p>
            <a:endParaRPr lang="en-US" dirty="0"/>
          </a:p>
        </p:txBody>
      </p:sp>
      <p:pic>
        <p:nvPicPr>
          <p:cNvPr id="4" name="Picture 3"/>
          <p:cNvPicPr>
            <a:picLocks noChangeAspect="1"/>
          </p:cNvPicPr>
          <p:nvPr/>
        </p:nvPicPr>
        <p:blipFill>
          <a:blip r:embed="rId4"/>
          <a:stretch>
            <a:fillRect/>
          </a:stretch>
        </p:blipFill>
        <p:spPr>
          <a:xfrm>
            <a:off x="376237" y="3505200"/>
            <a:ext cx="8310563" cy="209832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8591058"/>
      </p:ext>
    </p:extLst>
  </p:cSld>
  <p:clrMapOvr>
    <a:masterClrMapping/>
  </p:clrMapOvr>
  <mc:AlternateContent xmlns:mc="http://schemas.openxmlformats.org/markup-compatibility/2006" xmlns:p14="http://schemas.microsoft.com/office/powerpoint/2010/main">
    <mc:Choice Requires="p14">
      <p:transition spd="slow" p14:dur="2000" advTm="13123"/>
    </mc:Choice>
    <mc:Fallback xmlns="">
      <p:transition spd="slow" advTm="13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4BACC6">
                    <a:lumMod val="20000"/>
                    <a:lumOff val="80000"/>
                  </a:srgbClr>
                </a:solidFill>
              </a:rPr>
              <a:t>B. Project Capability, THIRA, and Dual Use, Cont.</a:t>
            </a:r>
            <a:endParaRPr lang="en-US" dirty="0"/>
          </a:p>
        </p:txBody>
      </p:sp>
      <p:sp>
        <p:nvSpPr>
          <p:cNvPr id="3" name="Content Placeholder 2"/>
          <p:cNvSpPr>
            <a:spLocks noGrp="1"/>
          </p:cNvSpPr>
          <p:nvPr>
            <p:ph idx="1"/>
          </p:nvPr>
        </p:nvSpPr>
        <p:spPr/>
        <p:txBody>
          <a:bodyPr/>
          <a:lstStyle/>
          <a:p>
            <a:r>
              <a:rPr lang="en-US" dirty="0"/>
              <a:t>To find the Capability Target in the FY </a:t>
            </a:r>
            <a:r>
              <a:rPr lang="en-US" dirty="0" smtClean="0"/>
              <a:t>2020 SPR, </a:t>
            </a:r>
            <a:r>
              <a:rPr lang="en-US" dirty="0"/>
              <a:t>search for the Core Capability you selected for B.1. The Capability Target will be listed underneath the Core </a:t>
            </a:r>
            <a:r>
              <a:rPr lang="en-US" dirty="0" smtClean="0"/>
              <a:t>Capability</a:t>
            </a:r>
          </a:p>
          <a:p>
            <a:endParaRPr lang="en-US" dirty="0"/>
          </a:p>
          <a:p>
            <a:endParaRPr lang="en-US" dirty="0"/>
          </a:p>
        </p:txBody>
      </p:sp>
      <p:pic>
        <p:nvPicPr>
          <p:cNvPr id="5" name="Picture 4"/>
          <p:cNvPicPr>
            <a:picLocks noChangeAspect="1"/>
          </p:cNvPicPr>
          <p:nvPr/>
        </p:nvPicPr>
        <p:blipFill>
          <a:blip r:embed="rId4"/>
          <a:stretch>
            <a:fillRect/>
          </a:stretch>
        </p:blipFill>
        <p:spPr>
          <a:xfrm>
            <a:off x="990600" y="3505200"/>
            <a:ext cx="6858529" cy="166211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35042311"/>
      </p:ext>
    </p:extLst>
  </p:cSld>
  <p:clrMapOvr>
    <a:masterClrMapping/>
  </p:clrMapOvr>
  <mc:AlternateContent xmlns:mc="http://schemas.openxmlformats.org/markup-compatibility/2006" xmlns:p14="http://schemas.microsoft.com/office/powerpoint/2010/main">
    <mc:Choice Requires="p14">
      <p:transition spd="slow" p14:dur="2000" advTm="15129"/>
    </mc:Choice>
    <mc:Fallback xmlns="">
      <p:transition spd="slow" advTm="15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5">
                    <a:lumMod val="20000"/>
                    <a:lumOff val="80000"/>
                  </a:schemeClr>
                </a:solidFill>
              </a:rPr>
              <a:t>B. Project Capability, THIRA, and Dual Use Cont.</a:t>
            </a:r>
            <a:endParaRPr lang="en-US" sz="3200" dirty="0">
              <a:solidFill>
                <a:schemeClr val="accent5">
                  <a:lumMod val="20000"/>
                  <a:lumOff val="80000"/>
                </a:schemeClr>
              </a:solidFill>
            </a:endParaRPr>
          </a:p>
        </p:txBody>
      </p:sp>
      <p:sp>
        <p:nvSpPr>
          <p:cNvPr id="3" name="Content Placeholder 2"/>
          <p:cNvSpPr>
            <a:spLocks noGrp="1"/>
          </p:cNvSpPr>
          <p:nvPr>
            <p:ph idx="1"/>
          </p:nvPr>
        </p:nvSpPr>
        <p:spPr/>
        <p:txBody>
          <a:bodyPr/>
          <a:lstStyle/>
          <a:p>
            <a:r>
              <a:rPr lang="en-US" dirty="0" smtClean="0"/>
              <a:t>B.3 – Describe how the project supports terrorism preparedness and increases/supports preparedness for other hazards unrelated to terrorism</a:t>
            </a:r>
          </a:p>
          <a:p>
            <a:pPr marL="137160" indent="0">
              <a:buNone/>
            </a:pPr>
            <a:endParaRPr lang="en-US" dirty="0"/>
          </a:p>
        </p:txBody>
      </p:sp>
      <p:pic>
        <p:nvPicPr>
          <p:cNvPr id="5" name="Picture 4"/>
          <p:cNvPicPr>
            <a:picLocks noChangeAspect="1"/>
          </p:cNvPicPr>
          <p:nvPr/>
        </p:nvPicPr>
        <p:blipFill>
          <a:blip r:embed="rId4"/>
          <a:stretch>
            <a:fillRect/>
          </a:stretch>
        </p:blipFill>
        <p:spPr>
          <a:xfrm>
            <a:off x="719137" y="3429000"/>
            <a:ext cx="7705725" cy="21336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86814784"/>
      </p:ext>
    </p:extLst>
  </p:cSld>
  <p:clrMapOvr>
    <a:masterClrMapping/>
  </p:clrMapOvr>
  <mc:AlternateContent xmlns:mc="http://schemas.openxmlformats.org/markup-compatibility/2006" xmlns:p14="http://schemas.microsoft.com/office/powerpoint/2010/main">
    <mc:Choice Requires="p14">
      <p:transition spd="slow" p14:dur="2000" advTm="13698"/>
    </mc:Choice>
    <mc:Fallback xmlns="">
      <p:transition spd="slow" advTm="13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5">
                    <a:lumMod val="20000"/>
                    <a:lumOff val="80000"/>
                  </a:schemeClr>
                </a:solidFill>
              </a:rPr>
              <a:t>B. Project Capability, THIRA, and Dual Use Cont. </a:t>
            </a:r>
            <a:endParaRPr lang="en-US" sz="3200" dirty="0">
              <a:solidFill>
                <a:schemeClr val="accent5">
                  <a:lumMod val="20000"/>
                  <a:lumOff val="80000"/>
                </a:schemeClr>
              </a:solidFill>
            </a:endParaRPr>
          </a:p>
        </p:txBody>
      </p:sp>
      <p:sp>
        <p:nvSpPr>
          <p:cNvPr id="3" name="Content Placeholder 2"/>
          <p:cNvSpPr>
            <a:spLocks noGrp="1"/>
          </p:cNvSpPr>
          <p:nvPr>
            <p:ph idx="1"/>
          </p:nvPr>
        </p:nvSpPr>
        <p:spPr/>
        <p:txBody>
          <a:bodyPr/>
          <a:lstStyle/>
          <a:p>
            <a:r>
              <a:rPr lang="en-US" dirty="0" smtClean="0"/>
              <a:t>B.4 – Review the National Priorities in the FY 2021 SHSP Notice of Funding Opportunity (NOFO). </a:t>
            </a:r>
          </a:p>
          <a:p>
            <a:r>
              <a:rPr lang="en-US" dirty="0" smtClean="0"/>
              <a:t>The project </a:t>
            </a:r>
            <a:r>
              <a:rPr lang="en-US" u="sng" dirty="0" smtClean="0">
                <a:solidFill>
                  <a:srgbClr val="FFFF00"/>
                </a:solidFill>
              </a:rPr>
              <a:t>MUST</a:t>
            </a:r>
            <a:r>
              <a:rPr lang="en-US" dirty="0" smtClean="0"/>
              <a:t> align to the Combating Domestic Violent Extremism National Priority</a:t>
            </a:r>
          </a:p>
          <a:p>
            <a:pPr marL="585216" lvl="1" indent="0">
              <a:buNone/>
            </a:pPr>
            <a:endParaRPr lang="en-US" dirty="0" smtClean="0"/>
          </a:p>
        </p:txBody>
      </p:sp>
      <p:pic>
        <p:nvPicPr>
          <p:cNvPr id="5" name="Picture 4"/>
          <p:cNvPicPr>
            <a:picLocks noChangeAspect="1"/>
          </p:cNvPicPr>
          <p:nvPr/>
        </p:nvPicPr>
        <p:blipFill>
          <a:blip r:embed="rId4"/>
          <a:stretch>
            <a:fillRect/>
          </a:stretch>
        </p:blipFill>
        <p:spPr>
          <a:xfrm>
            <a:off x="152400" y="4419600"/>
            <a:ext cx="8743950" cy="151447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2068913"/>
      </p:ext>
    </p:extLst>
  </p:cSld>
  <p:clrMapOvr>
    <a:masterClrMapping/>
  </p:clrMapOvr>
  <mc:AlternateContent xmlns:mc="http://schemas.openxmlformats.org/markup-compatibility/2006" xmlns:p14="http://schemas.microsoft.com/office/powerpoint/2010/main">
    <mc:Choice Requires="p14">
      <p:transition spd="slow" p14:dur="2000" advTm="17137"/>
    </mc:Choice>
    <mc:Fallback xmlns="">
      <p:transition spd="slow" advTm="17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solidFill>
                  <a:schemeClr val="accent5">
                    <a:lumMod val="20000"/>
                    <a:lumOff val="80000"/>
                  </a:schemeClr>
                </a:solidFill>
                <a:effectLst>
                  <a:outerShdw blurRad="38100" dist="38100" dir="2700000" algn="tl">
                    <a:srgbClr val="000000">
                      <a:alpha val="43137"/>
                    </a:srgbClr>
                  </a:outerShdw>
                </a:effectLst>
              </a:rPr>
              <a:t>C. Project Background</a:t>
            </a:r>
            <a:endParaRPr lang="en-US" sz="3200" dirty="0">
              <a:solidFill>
                <a:schemeClr val="accent5">
                  <a:lumMod val="20000"/>
                  <a:lumOff val="8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The purpose of this section is to identify if funding from SHSP has been provided for this project in the past</a:t>
            </a:r>
          </a:p>
          <a:p>
            <a:pPr marL="137160" indent="0">
              <a:buNone/>
            </a:pPr>
            <a:endParaRPr lang="en-US" dirty="0" smtClean="0"/>
          </a:p>
          <a:p>
            <a:pPr marL="137160" indent="0">
              <a:buNone/>
            </a:pPr>
            <a:endParaRPr lang="en-US" dirty="0"/>
          </a:p>
        </p:txBody>
      </p:sp>
      <p:pic>
        <p:nvPicPr>
          <p:cNvPr id="5" name="Picture 4"/>
          <p:cNvPicPr>
            <a:picLocks noChangeAspect="1"/>
          </p:cNvPicPr>
          <p:nvPr/>
        </p:nvPicPr>
        <p:blipFill>
          <a:blip r:embed="rId4"/>
          <a:stretch>
            <a:fillRect/>
          </a:stretch>
        </p:blipFill>
        <p:spPr>
          <a:xfrm>
            <a:off x="1167089" y="3200400"/>
            <a:ext cx="6809822" cy="167654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94039862"/>
      </p:ext>
    </p:extLst>
  </p:cSld>
  <p:clrMapOvr>
    <a:masterClrMapping/>
  </p:clrMapOvr>
  <mc:AlternateContent xmlns:mc="http://schemas.openxmlformats.org/markup-compatibility/2006" xmlns:p14="http://schemas.microsoft.com/office/powerpoint/2010/main">
    <mc:Choice Requires="p14">
      <p:transition spd="slow" p14:dur="2000" advTm="12152"/>
    </mc:Choice>
    <mc:Fallback xmlns="">
      <p:transition spd="slow" advTm="12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accent5">
                    <a:lumMod val="20000"/>
                    <a:lumOff val="80000"/>
                  </a:schemeClr>
                </a:solidFill>
                <a:effectLst>
                  <a:outerShdw blurRad="38100" dist="38100" dir="2700000" algn="tl">
                    <a:srgbClr val="000000">
                      <a:alpha val="43137"/>
                    </a:srgbClr>
                  </a:outerShdw>
                </a:effectLst>
              </a:rPr>
              <a:t>C. Project </a:t>
            </a:r>
            <a:r>
              <a:rPr lang="en-US" sz="3200" dirty="0" smtClean="0">
                <a:solidFill>
                  <a:schemeClr val="accent5">
                    <a:lumMod val="20000"/>
                    <a:lumOff val="80000"/>
                  </a:schemeClr>
                </a:solidFill>
                <a:effectLst>
                  <a:outerShdw blurRad="38100" dist="38100" dir="2700000" algn="tl">
                    <a:srgbClr val="000000">
                      <a:alpha val="43137"/>
                    </a:srgbClr>
                  </a:outerShdw>
                </a:effectLst>
              </a:rPr>
              <a:t>Background, Cont.</a:t>
            </a:r>
            <a:endParaRPr lang="en-US" sz="3200" dirty="0"/>
          </a:p>
        </p:txBody>
      </p:sp>
      <p:sp>
        <p:nvSpPr>
          <p:cNvPr id="3" name="Content Placeholder 2"/>
          <p:cNvSpPr>
            <a:spLocks noGrp="1"/>
          </p:cNvSpPr>
          <p:nvPr>
            <p:ph idx="1"/>
          </p:nvPr>
        </p:nvSpPr>
        <p:spPr/>
        <p:txBody>
          <a:bodyPr/>
          <a:lstStyle/>
          <a:p>
            <a:r>
              <a:rPr lang="en-US" dirty="0" smtClean="0"/>
              <a:t>Additional information will need to be provided if you select yes to C.1, C.4, or C. 7</a:t>
            </a:r>
          </a:p>
          <a:p>
            <a:pPr marL="137160" indent="0">
              <a:buNone/>
            </a:pPr>
            <a:endParaRPr lang="en-US" dirty="0" smtClean="0"/>
          </a:p>
          <a:p>
            <a:pPr marL="137160" indent="0">
              <a:buNone/>
            </a:pPr>
            <a:endParaRPr lang="en-US" dirty="0"/>
          </a:p>
        </p:txBody>
      </p:sp>
      <p:pic>
        <p:nvPicPr>
          <p:cNvPr id="6" name="Picture 5"/>
          <p:cNvPicPr>
            <a:picLocks noChangeAspect="1"/>
          </p:cNvPicPr>
          <p:nvPr/>
        </p:nvPicPr>
        <p:blipFill>
          <a:blip r:embed="rId4"/>
          <a:stretch>
            <a:fillRect/>
          </a:stretch>
        </p:blipFill>
        <p:spPr>
          <a:xfrm>
            <a:off x="914400" y="2681398"/>
            <a:ext cx="7143750" cy="254676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7389785"/>
      </p:ext>
    </p:extLst>
  </p:cSld>
  <p:clrMapOvr>
    <a:masterClrMapping/>
  </p:clrMapOvr>
  <mc:AlternateContent xmlns:mc="http://schemas.openxmlformats.org/markup-compatibility/2006" xmlns:p14="http://schemas.microsoft.com/office/powerpoint/2010/main">
    <mc:Choice Requires="p14">
      <p:transition spd="slow" p14:dur="2000" advTm="10178"/>
    </mc:Choice>
    <mc:Fallback xmlns="">
      <p:transition spd="slow" advTm="10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183880" cy="1051560"/>
          </a:xfrm>
        </p:spPr>
        <p:txBody>
          <a:bodyPr>
            <a:normAutofit/>
          </a:bodyPr>
          <a:lstStyle/>
          <a:p>
            <a:pPr algn="ctr"/>
            <a:r>
              <a:rPr lang="en-US" sz="3200" dirty="0" smtClean="0">
                <a:solidFill>
                  <a:schemeClr val="accent5">
                    <a:lumMod val="20000"/>
                    <a:lumOff val="80000"/>
                  </a:schemeClr>
                </a:solidFill>
              </a:rPr>
              <a:t>D. Deployable/Shareable Resources</a:t>
            </a:r>
            <a:endParaRPr lang="en-US" sz="3200" dirty="0">
              <a:solidFill>
                <a:schemeClr val="accent5">
                  <a:lumMod val="20000"/>
                  <a:lumOff val="80000"/>
                </a:schemeClr>
              </a:solidFill>
            </a:endParaRPr>
          </a:p>
        </p:txBody>
      </p:sp>
      <p:sp>
        <p:nvSpPr>
          <p:cNvPr id="6" name="Content Placeholder 5"/>
          <p:cNvSpPr>
            <a:spLocks noGrp="1"/>
          </p:cNvSpPr>
          <p:nvPr>
            <p:ph idx="1"/>
          </p:nvPr>
        </p:nvSpPr>
        <p:spPr>
          <a:xfrm>
            <a:off x="457200" y="1524000"/>
            <a:ext cx="8183880" cy="4187952"/>
          </a:xfrm>
        </p:spPr>
        <p:txBody>
          <a:bodyPr>
            <a:normAutofit/>
          </a:bodyPr>
          <a:lstStyle/>
          <a:p>
            <a:r>
              <a:rPr lang="en-US" sz="2000" dirty="0" smtClean="0"/>
              <a:t>A deployable resource is an asset that is physically mobile and can be used anywhere in the United States and territories via Emergency Management Assistance Compacts (EMAC) or other mutual aid/assistance agreements.</a:t>
            </a:r>
          </a:p>
          <a:p>
            <a:pPr lvl="1"/>
            <a:r>
              <a:rPr lang="en-US" sz="1600" dirty="0" smtClean="0"/>
              <a:t>A deployable resource could be a communications vehicle, a generator, a CERT team, etc.</a:t>
            </a:r>
          </a:p>
          <a:p>
            <a:pPr lvl="1"/>
            <a:r>
              <a:rPr lang="en-US" sz="1600" dirty="0" smtClean="0"/>
              <a:t>A mobile radio may also be a deployable resource if the radio is to be installed in a patrol car (patrol officer with radio are the deployable resource)</a:t>
            </a:r>
          </a:p>
          <a:p>
            <a:r>
              <a:rPr lang="en-US" sz="2000" dirty="0" smtClean="0"/>
              <a:t>A shareable resource is an asset that can be utilized as a local, state, regional or national capability, but is not physically deployable (i.e.; fusion center)</a:t>
            </a:r>
          </a:p>
          <a:p>
            <a:pPr marL="137160" indent="0">
              <a:buNone/>
            </a:pPr>
            <a:endParaRPr lang="en-US" sz="2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45694826"/>
      </p:ext>
    </p:extLst>
  </p:cSld>
  <p:clrMapOvr>
    <a:masterClrMapping/>
  </p:clrMapOvr>
  <mc:AlternateContent xmlns:mc="http://schemas.openxmlformats.org/markup-compatibility/2006" xmlns:p14="http://schemas.microsoft.com/office/powerpoint/2010/main">
    <mc:Choice Requires="p14">
      <p:transition spd="slow" p14:dur="2000" advTm="42314"/>
    </mc:Choice>
    <mc:Fallback xmlns="">
      <p:transition spd="slow" advTm="42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accent5">
                    <a:lumMod val="20000"/>
                    <a:lumOff val="80000"/>
                  </a:schemeClr>
                </a:solidFill>
              </a:rPr>
              <a:t>D. Deployable/Shareable </a:t>
            </a:r>
            <a:r>
              <a:rPr lang="en-US" sz="3200" dirty="0" smtClean="0">
                <a:solidFill>
                  <a:schemeClr val="accent5">
                    <a:lumMod val="20000"/>
                    <a:lumOff val="80000"/>
                  </a:schemeClr>
                </a:solidFill>
              </a:rPr>
              <a:t>Resources, Cont.</a:t>
            </a:r>
            <a:r>
              <a:rPr lang="en-US" sz="3200" dirty="0" smtClean="0"/>
              <a:t>	</a:t>
            </a:r>
            <a:endParaRPr lang="en-US" sz="3200" dirty="0"/>
          </a:p>
        </p:txBody>
      </p:sp>
      <p:sp>
        <p:nvSpPr>
          <p:cNvPr id="3" name="Content Placeholder 2"/>
          <p:cNvSpPr>
            <a:spLocks noGrp="1"/>
          </p:cNvSpPr>
          <p:nvPr>
            <p:ph idx="1"/>
          </p:nvPr>
        </p:nvSpPr>
        <p:spPr/>
        <p:txBody>
          <a:bodyPr>
            <a:normAutofit fontScale="92500" lnSpcReduction="10000"/>
          </a:bodyPr>
          <a:lstStyle/>
          <a:p>
            <a:r>
              <a:rPr lang="en-US" dirty="0" smtClean="0"/>
              <a:t>D.2 Item Name – this refers to the Deployable/Shareable asset, this is not necessarily what is being purchased</a:t>
            </a:r>
          </a:p>
          <a:p>
            <a:pPr lvl="1"/>
            <a:r>
              <a:rPr lang="en-US" dirty="0" smtClean="0"/>
              <a:t>An agency may be purchasing an item that is for sustainment or building of a larger asset, (i.e.; replacement SCBA tanks for a Homeland Security Response Team (HSRT) ) the team is the deployable asset instead of the SCBA tank</a:t>
            </a:r>
          </a:p>
          <a:p>
            <a:pPr lvl="1"/>
            <a:r>
              <a:rPr lang="en-US" dirty="0" smtClean="0"/>
              <a:t>An agency may be purchasing a mobile generator, the generator would be the item that is deployable</a:t>
            </a:r>
          </a:p>
          <a:p>
            <a:pPr lvl="1"/>
            <a:r>
              <a:rPr lang="en-US" dirty="0" smtClean="0"/>
              <a:t>An agency may be purchasing a portable radio for a law enforcement officer. The law enforcement officer with portable radio would be the deployable item</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6835123"/>
      </p:ext>
    </p:extLst>
  </p:cSld>
  <p:clrMapOvr>
    <a:masterClrMapping/>
  </p:clrMapOvr>
  <mc:AlternateContent xmlns:mc="http://schemas.openxmlformats.org/markup-compatibility/2006" xmlns:p14="http://schemas.microsoft.com/office/powerpoint/2010/main">
    <mc:Choice Requires="p14">
      <p:transition spd="slow" p14:dur="2000" advTm="44138"/>
    </mc:Choice>
    <mc:Fallback xmlns="">
      <p:transition spd="slow" advTm="44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solidFill>
                  <a:schemeClr val="accent5">
                    <a:lumMod val="20000"/>
                    <a:lumOff val="80000"/>
                  </a:schemeClr>
                </a:solidFill>
              </a:rPr>
              <a:t>D. Deployable/Shareable Resources, Cont. </a:t>
            </a:r>
            <a:r>
              <a:rPr lang="en-US" dirty="0" smtClean="0"/>
              <a:t>	</a:t>
            </a:r>
            <a:endParaRPr lang="en-US" dirty="0"/>
          </a:p>
        </p:txBody>
      </p:sp>
      <p:sp>
        <p:nvSpPr>
          <p:cNvPr id="3" name="Content Placeholder 2"/>
          <p:cNvSpPr>
            <a:spLocks noGrp="1"/>
          </p:cNvSpPr>
          <p:nvPr>
            <p:ph idx="1"/>
          </p:nvPr>
        </p:nvSpPr>
        <p:spPr/>
        <p:txBody>
          <a:bodyPr/>
          <a:lstStyle/>
          <a:p>
            <a:r>
              <a:rPr lang="en-US" dirty="0" smtClean="0"/>
              <a:t>If the project does not support an asset that is deployable or shareable answer N/A and skip the remaining questions for Section D</a:t>
            </a:r>
          </a:p>
          <a:p>
            <a:endParaRPr lang="en-US" dirty="0"/>
          </a:p>
          <a:p>
            <a:pPr marL="137160" indent="0">
              <a:buNone/>
            </a:pPr>
            <a:r>
              <a:rPr lang="en-US" dirty="0" smtClean="0"/>
              <a:t>Note: The information in Section D is used in the application scoring process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071576"/>
      </p:ext>
    </p:extLst>
  </p:cSld>
  <p:clrMapOvr>
    <a:masterClrMapping/>
  </p:clrMapOvr>
  <mc:AlternateContent xmlns:mc="http://schemas.openxmlformats.org/markup-compatibility/2006" xmlns:p14="http://schemas.microsoft.com/office/powerpoint/2010/main">
    <mc:Choice Requires="p14">
      <p:transition spd="slow" p14:dur="2000" advTm="13126"/>
    </mc:Choice>
    <mc:Fallback xmlns="">
      <p:transition spd="slow" advTm="13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5">
                    <a:lumMod val="20000"/>
                    <a:lumOff val="80000"/>
                  </a:schemeClr>
                </a:solidFill>
              </a:rPr>
              <a:t>National Priorities</a:t>
            </a:r>
            <a:endParaRPr lang="en-US" sz="3200" dirty="0">
              <a:solidFill>
                <a:schemeClr val="accent5">
                  <a:lumMod val="20000"/>
                  <a:lumOff val="80000"/>
                </a:schemeClr>
              </a:solidFill>
            </a:endParaRPr>
          </a:p>
        </p:txBody>
      </p:sp>
      <p:sp>
        <p:nvSpPr>
          <p:cNvPr id="3" name="Content Placeholder 2"/>
          <p:cNvSpPr>
            <a:spLocks noGrp="1"/>
          </p:cNvSpPr>
          <p:nvPr>
            <p:ph idx="1"/>
          </p:nvPr>
        </p:nvSpPr>
        <p:spPr/>
        <p:txBody>
          <a:bodyPr>
            <a:normAutofit/>
          </a:bodyPr>
          <a:lstStyle/>
          <a:p>
            <a:r>
              <a:rPr lang="en-US" dirty="0" smtClean="0"/>
              <a:t>Five priority areas for FY 2021</a:t>
            </a:r>
          </a:p>
          <a:p>
            <a:pPr marL="1042416" lvl="1" indent="-457200">
              <a:buFont typeface="+mj-lt"/>
              <a:buAutoNum type="arabicPeriod"/>
            </a:pPr>
            <a:r>
              <a:rPr lang="en-US" dirty="0" smtClean="0"/>
              <a:t>Enhancing cybersecurity </a:t>
            </a:r>
          </a:p>
          <a:p>
            <a:pPr marL="1042416" lvl="1" indent="-457200">
              <a:buFont typeface="+mj-lt"/>
              <a:buAutoNum type="arabicPeriod"/>
            </a:pPr>
            <a:r>
              <a:rPr lang="en-US" dirty="0" smtClean="0"/>
              <a:t>Enhancing the protection of soft targets/crowded places </a:t>
            </a:r>
          </a:p>
          <a:p>
            <a:pPr marL="1042416" lvl="1" indent="-457200">
              <a:buFont typeface="+mj-lt"/>
              <a:buAutoNum type="arabicPeriod"/>
            </a:pPr>
            <a:r>
              <a:rPr lang="en-US" dirty="0" smtClean="0"/>
              <a:t>Enhancing information and intelligence sharing and cooperation with federal and state agencies, including DHS/OHS</a:t>
            </a:r>
          </a:p>
          <a:p>
            <a:pPr marL="1042416" lvl="1" indent="-457200">
              <a:buFont typeface="+mj-lt"/>
              <a:buAutoNum type="arabicPeriod"/>
            </a:pPr>
            <a:r>
              <a:rPr lang="en-US" b="1" dirty="0" smtClean="0">
                <a:solidFill>
                  <a:srgbClr val="FFFF00"/>
                </a:solidFill>
              </a:rPr>
              <a:t>Combating domestic violent extremism</a:t>
            </a:r>
          </a:p>
          <a:p>
            <a:pPr marL="1042416" lvl="1" indent="-457200">
              <a:buFont typeface="+mj-lt"/>
              <a:buAutoNum type="arabicPeriod"/>
            </a:pPr>
            <a:r>
              <a:rPr lang="en-US" dirty="0" smtClean="0"/>
              <a:t>Addressing emergent threats (e.g., transnational criminal organizations, unmanned aircraft systems [UASs], weapons of mass destruction [WMD], etc.)</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7815195"/>
      </p:ext>
    </p:extLst>
  </p:cSld>
  <p:clrMapOvr>
    <a:masterClrMapping/>
  </p:clrMapOvr>
  <mc:AlternateContent xmlns:mc="http://schemas.openxmlformats.org/markup-compatibility/2006" xmlns:p14="http://schemas.microsoft.com/office/powerpoint/2010/main">
    <mc:Choice Requires="p14">
      <p:transition spd="slow" p14:dur="2000" advTm="24694"/>
    </mc:Choice>
    <mc:Fallback xmlns="">
      <p:transition spd="slow" advTm="24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accent5">
                    <a:lumMod val="20000"/>
                    <a:lumOff val="80000"/>
                  </a:schemeClr>
                </a:solidFill>
              </a:rPr>
              <a:t>D. Deployable/Shareable Resources, Cont.</a:t>
            </a:r>
            <a:endParaRPr lang="en-US" sz="3200" dirty="0"/>
          </a:p>
        </p:txBody>
      </p:sp>
      <p:sp>
        <p:nvSpPr>
          <p:cNvPr id="3" name="Content Placeholder 2"/>
          <p:cNvSpPr>
            <a:spLocks noGrp="1"/>
          </p:cNvSpPr>
          <p:nvPr>
            <p:ph idx="1"/>
          </p:nvPr>
        </p:nvSpPr>
        <p:spPr/>
        <p:txBody>
          <a:bodyPr/>
          <a:lstStyle/>
          <a:p>
            <a:r>
              <a:rPr lang="en-US" dirty="0" smtClean="0"/>
              <a:t>If the item is shareable, Sections D.2 – D.4 must be completed</a:t>
            </a:r>
          </a:p>
          <a:p>
            <a:endParaRPr lang="en-US" dirty="0"/>
          </a:p>
        </p:txBody>
      </p:sp>
      <p:pic>
        <p:nvPicPr>
          <p:cNvPr id="6" name="Picture 5"/>
          <p:cNvPicPr>
            <a:picLocks noChangeAspect="1"/>
          </p:cNvPicPr>
          <p:nvPr/>
        </p:nvPicPr>
        <p:blipFill>
          <a:blip r:embed="rId4"/>
          <a:stretch>
            <a:fillRect/>
          </a:stretch>
        </p:blipFill>
        <p:spPr>
          <a:xfrm>
            <a:off x="463296" y="2743200"/>
            <a:ext cx="8229600" cy="348854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87714424"/>
      </p:ext>
    </p:extLst>
  </p:cSld>
  <p:clrMapOvr>
    <a:masterClrMapping/>
  </p:clrMapOvr>
  <mc:AlternateContent xmlns:mc="http://schemas.openxmlformats.org/markup-compatibility/2006" xmlns:p14="http://schemas.microsoft.com/office/powerpoint/2010/main">
    <mc:Choice Requires="p14">
      <p:transition spd="slow" p14:dur="2000" advTm="9123"/>
    </mc:Choice>
    <mc:Fallback xmlns="">
      <p:transition spd="slow" advTm="9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accent5">
                    <a:lumMod val="20000"/>
                    <a:lumOff val="80000"/>
                  </a:schemeClr>
                </a:solidFill>
              </a:rPr>
              <a:t>D. Deployable/Shareable Resources, Cont.</a:t>
            </a:r>
            <a:endParaRPr lang="en-US" sz="3200" dirty="0"/>
          </a:p>
        </p:txBody>
      </p:sp>
      <p:sp>
        <p:nvSpPr>
          <p:cNvPr id="3" name="Content Placeholder 2"/>
          <p:cNvSpPr>
            <a:spLocks noGrp="1"/>
          </p:cNvSpPr>
          <p:nvPr>
            <p:ph idx="1"/>
          </p:nvPr>
        </p:nvSpPr>
        <p:spPr/>
        <p:txBody>
          <a:bodyPr/>
          <a:lstStyle/>
          <a:p>
            <a:r>
              <a:rPr lang="en-US" dirty="0" smtClean="0"/>
              <a:t>If the asset is deployable, complete all of Section D</a:t>
            </a:r>
          </a:p>
          <a:p>
            <a:endParaRPr lang="en-US" dirty="0"/>
          </a:p>
        </p:txBody>
      </p:sp>
      <p:pic>
        <p:nvPicPr>
          <p:cNvPr id="5" name="Picture 4"/>
          <p:cNvPicPr>
            <a:picLocks noChangeAspect="1"/>
          </p:cNvPicPr>
          <p:nvPr/>
        </p:nvPicPr>
        <p:blipFill>
          <a:blip r:embed="rId4"/>
          <a:stretch>
            <a:fillRect/>
          </a:stretch>
        </p:blipFill>
        <p:spPr>
          <a:xfrm>
            <a:off x="1899639" y="2514600"/>
            <a:ext cx="5344721" cy="418306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37206349"/>
      </p:ext>
    </p:extLst>
  </p:cSld>
  <p:clrMapOvr>
    <a:masterClrMapping/>
  </p:clrMapOvr>
  <mc:AlternateContent xmlns:mc="http://schemas.openxmlformats.org/markup-compatibility/2006" xmlns:p14="http://schemas.microsoft.com/office/powerpoint/2010/main">
    <mc:Choice Requires="p14">
      <p:transition spd="slow" p14:dur="2000" advTm="6108"/>
    </mc:Choice>
    <mc:Fallback xmlns="">
      <p:transition spd="slow" advTm="6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183880" cy="1051560"/>
          </a:xfrm>
        </p:spPr>
        <p:txBody>
          <a:bodyPr>
            <a:normAutofit/>
          </a:bodyPr>
          <a:lstStyle/>
          <a:p>
            <a:pPr algn="ctr"/>
            <a:r>
              <a:rPr lang="en-US" sz="3200" dirty="0" smtClean="0">
                <a:solidFill>
                  <a:schemeClr val="accent5">
                    <a:lumMod val="20000"/>
                    <a:lumOff val="80000"/>
                  </a:schemeClr>
                </a:solidFill>
                <a:effectLst>
                  <a:outerShdw blurRad="38100" dist="38100" dir="2700000" algn="tl">
                    <a:srgbClr val="000000">
                      <a:alpha val="43137"/>
                    </a:srgbClr>
                  </a:outerShdw>
                </a:effectLst>
              </a:rPr>
              <a:t>D. Deployable Resources</a:t>
            </a:r>
            <a:endParaRPr lang="en-US" sz="3200" dirty="0">
              <a:solidFill>
                <a:srgbClr val="0070C0"/>
              </a:solidFill>
            </a:endParaRPr>
          </a:p>
        </p:txBody>
      </p:sp>
      <p:sp>
        <p:nvSpPr>
          <p:cNvPr id="3" name="Content Placeholder 2"/>
          <p:cNvSpPr>
            <a:spLocks noGrp="1"/>
          </p:cNvSpPr>
          <p:nvPr>
            <p:ph idx="1"/>
          </p:nvPr>
        </p:nvSpPr>
        <p:spPr>
          <a:xfrm>
            <a:off x="457200" y="1600200"/>
            <a:ext cx="8305800" cy="4495800"/>
          </a:xfrm>
        </p:spPr>
        <p:txBody>
          <a:bodyPr>
            <a:normAutofit/>
          </a:bodyPr>
          <a:lstStyle/>
          <a:p>
            <a:r>
              <a:rPr lang="en-US" sz="2000" dirty="0" smtClean="0"/>
              <a:t>Under the “NIMS Kind &amp; Type” section of the form </a:t>
            </a:r>
          </a:p>
          <a:p>
            <a:pPr lvl="1">
              <a:buFont typeface="Wingdings" panose="05000000000000000000" pitchFamily="2" charset="2"/>
              <a:buChar char="§"/>
            </a:pPr>
            <a:r>
              <a:rPr lang="en-US" sz="2000" dirty="0" smtClean="0"/>
              <a:t>Is the deployable </a:t>
            </a:r>
            <a:r>
              <a:rPr lang="en-US" sz="2000" dirty="0"/>
              <a:t>r</a:t>
            </a:r>
            <a:r>
              <a:rPr lang="en-US" sz="2000" dirty="0" smtClean="0"/>
              <a:t>esource </a:t>
            </a:r>
            <a:r>
              <a:rPr lang="en-US" sz="2000" dirty="0"/>
              <a:t>k</a:t>
            </a:r>
            <a:r>
              <a:rPr lang="en-US" sz="2000" dirty="0" smtClean="0"/>
              <a:t>ind &amp; typed</a:t>
            </a:r>
          </a:p>
          <a:p>
            <a:r>
              <a:rPr lang="en-US" sz="2000" dirty="0" smtClean="0"/>
              <a:t>Kind &amp; Type Information </a:t>
            </a:r>
          </a:p>
          <a:p>
            <a:pPr lvl="1">
              <a:buFont typeface="Wingdings" panose="05000000000000000000" pitchFamily="2" charset="2"/>
              <a:buChar char="§"/>
            </a:pPr>
            <a:r>
              <a:rPr lang="en-US" sz="2000" dirty="0" smtClean="0"/>
              <a:t>Provide ID number from Federal Website as well as the name </a:t>
            </a:r>
            <a:r>
              <a:rPr lang="en-US" sz="2000" dirty="0">
                <a:hlinkClick r:id="rId4"/>
              </a:rPr>
              <a:t>https://</a:t>
            </a:r>
            <a:r>
              <a:rPr lang="en-US" sz="2000" dirty="0" smtClean="0">
                <a:hlinkClick r:id="rId4"/>
              </a:rPr>
              <a:t>rtlt.preptoolkit.fema.gov/Public</a:t>
            </a:r>
            <a:r>
              <a:rPr lang="en-US" sz="2000" dirty="0" smtClean="0"/>
              <a:t>   </a:t>
            </a:r>
          </a:p>
          <a:p>
            <a:pPr lvl="1">
              <a:buFont typeface="Wingdings" panose="05000000000000000000" pitchFamily="2" charset="2"/>
              <a:buChar char="§"/>
            </a:pPr>
            <a:r>
              <a:rPr lang="en-US" sz="2000" dirty="0" smtClean="0"/>
              <a:t>If the deployable resource is not kind and typed, provide a description of why the resource is necessary to further homeland security initiative(s)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18329735"/>
      </p:ext>
    </p:extLst>
  </p:cSld>
  <p:clrMapOvr>
    <a:masterClrMapping/>
  </p:clrMapOvr>
  <mc:AlternateContent xmlns:mc="http://schemas.openxmlformats.org/markup-compatibility/2006" xmlns:p14="http://schemas.microsoft.com/office/powerpoint/2010/main">
    <mc:Choice Requires="p14">
      <p:transition spd="slow" p14:dur="2000" advTm="24150"/>
    </mc:Choice>
    <mc:Fallback xmlns="">
      <p:transition spd="slow" advTm="24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accent5">
                    <a:lumMod val="20000"/>
                    <a:lumOff val="80000"/>
                  </a:schemeClr>
                </a:solidFill>
              </a:rPr>
              <a:t>D. </a:t>
            </a:r>
            <a:r>
              <a:rPr lang="en-US" sz="3200" dirty="0" smtClean="0">
                <a:solidFill>
                  <a:schemeClr val="accent5">
                    <a:lumMod val="20000"/>
                    <a:lumOff val="80000"/>
                  </a:schemeClr>
                </a:solidFill>
              </a:rPr>
              <a:t>Deployable Resources</a:t>
            </a:r>
            <a:r>
              <a:rPr lang="en-US" sz="3200" dirty="0">
                <a:solidFill>
                  <a:schemeClr val="accent5">
                    <a:lumMod val="20000"/>
                    <a:lumOff val="80000"/>
                  </a:schemeClr>
                </a:solidFill>
              </a:rPr>
              <a:t>, Cont.</a:t>
            </a:r>
            <a:endParaRPr lang="en-US" sz="3200" dirty="0"/>
          </a:p>
        </p:txBody>
      </p:sp>
      <p:pic>
        <p:nvPicPr>
          <p:cNvPr id="4" name="Content Placeholder 3"/>
          <p:cNvPicPr>
            <a:picLocks noGrp="1" noChangeAspect="1"/>
          </p:cNvPicPr>
          <p:nvPr>
            <p:ph idx="1"/>
          </p:nvPr>
        </p:nvPicPr>
        <p:blipFill>
          <a:blip r:embed="rId4"/>
          <a:stretch>
            <a:fillRect/>
          </a:stretch>
        </p:blipFill>
        <p:spPr>
          <a:xfrm>
            <a:off x="1104900" y="1905000"/>
            <a:ext cx="6934200" cy="337932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28448656"/>
      </p:ext>
    </p:extLst>
  </p:cSld>
  <p:clrMapOvr>
    <a:masterClrMapping/>
  </p:clrMapOvr>
  <mc:AlternateContent xmlns:mc="http://schemas.openxmlformats.org/markup-compatibility/2006" xmlns:p14="http://schemas.microsoft.com/office/powerpoint/2010/main">
    <mc:Choice Requires="p14">
      <p:transition spd="slow" p14:dur="2000" advTm="7135"/>
    </mc:Choice>
    <mc:Fallback xmlns="">
      <p:transition spd="slow" advTm="7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183880" cy="1051560"/>
          </a:xfrm>
        </p:spPr>
        <p:txBody>
          <a:bodyPr/>
          <a:lstStyle/>
          <a:p>
            <a:r>
              <a:rPr lang="en-US" sz="3200" dirty="0" smtClean="0">
                <a:solidFill>
                  <a:srgbClr val="4BACC6">
                    <a:lumMod val="20000"/>
                    <a:lumOff val="80000"/>
                  </a:srgbClr>
                </a:solidFill>
              </a:rPr>
              <a:t>NIMS Kind and Typing</a:t>
            </a:r>
            <a:endParaRPr lang="en-US" dirty="0">
              <a:solidFill>
                <a:srgbClr val="0070C0"/>
              </a:solidFill>
            </a:endParaRPr>
          </a:p>
        </p:txBody>
      </p:sp>
      <p:pic>
        <p:nvPicPr>
          <p:cNvPr id="3" name="Picture 2"/>
          <p:cNvPicPr>
            <a:picLocks noChangeAspect="1"/>
          </p:cNvPicPr>
          <p:nvPr/>
        </p:nvPicPr>
        <p:blipFill>
          <a:blip r:embed="rId4"/>
          <a:stretch>
            <a:fillRect/>
          </a:stretch>
        </p:blipFill>
        <p:spPr>
          <a:xfrm>
            <a:off x="392492" y="1409699"/>
            <a:ext cx="8313295" cy="4191000"/>
          </a:xfrm>
          <a:prstGeom prst="rect">
            <a:avLst/>
          </a:prstGeom>
        </p:spPr>
      </p:pic>
      <p:sp>
        <p:nvSpPr>
          <p:cNvPr id="5" name="Down Arrow 4"/>
          <p:cNvSpPr/>
          <p:nvPr/>
        </p:nvSpPr>
        <p:spPr>
          <a:xfrm rot="5561918">
            <a:off x="1974277" y="1610794"/>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own Arrow 6"/>
          <p:cNvSpPr/>
          <p:nvPr/>
        </p:nvSpPr>
        <p:spPr>
          <a:xfrm rot="386261">
            <a:off x="2209799" y="3749446"/>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own Arrow 7"/>
          <p:cNvSpPr/>
          <p:nvPr/>
        </p:nvSpPr>
        <p:spPr>
          <a:xfrm rot="6148987">
            <a:off x="4652876" y="1447801"/>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76585931"/>
      </p:ext>
    </p:extLst>
  </p:cSld>
  <p:clrMapOvr>
    <a:masterClrMapping/>
  </p:clrMapOvr>
  <mc:AlternateContent xmlns:mc="http://schemas.openxmlformats.org/markup-compatibility/2006" xmlns:p14="http://schemas.microsoft.com/office/powerpoint/2010/main">
    <mc:Choice Requires="p14">
      <p:transition spd="slow" p14:dur="2000" advTm="27662"/>
    </mc:Choice>
    <mc:Fallback xmlns="">
      <p:transition spd="slow" advTm="27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83880" cy="1051560"/>
          </a:xfrm>
        </p:spPr>
        <p:txBody>
          <a:bodyPr>
            <a:normAutofit/>
          </a:bodyPr>
          <a:lstStyle/>
          <a:p>
            <a:pPr algn="ctr"/>
            <a:r>
              <a:rPr lang="en-US" sz="3200" dirty="0" smtClean="0">
                <a:solidFill>
                  <a:schemeClr val="accent5">
                    <a:lumMod val="20000"/>
                    <a:lumOff val="80000"/>
                  </a:schemeClr>
                </a:solidFill>
                <a:effectLst>
                  <a:outerShdw blurRad="38100" dist="38100" dir="2700000" algn="tl">
                    <a:srgbClr val="000000">
                      <a:alpha val="43137"/>
                    </a:srgbClr>
                  </a:outerShdw>
                </a:effectLst>
              </a:rPr>
              <a:t>E. Audit Certification</a:t>
            </a:r>
            <a:endParaRPr lang="en-US" sz="3200" dirty="0">
              <a:solidFill>
                <a:schemeClr val="accent5">
                  <a:lumMod val="20000"/>
                  <a:lumOff val="80000"/>
                </a:schemeClr>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57200" y="1600200"/>
            <a:ext cx="8229600" cy="4419600"/>
          </a:xfrm>
        </p:spPr>
        <p:txBody>
          <a:bodyPr>
            <a:normAutofit lnSpcReduction="10000"/>
          </a:bodyPr>
          <a:lstStyle/>
          <a:p>
            <a:r>
              <a:rPr lang="en-US" sz="2000" dirty="0" smtClean="0"/>
              <a:t>Utilizing your agency’s most recent audit, please complete all required fields in the “Audit Details” section </a:t>
            </a:r>
          </a:p>
          <a:p>
            <a:pPr lvl="1">
              <a:buFont typeface="Wingdings" panose="05000000000000000000" pitchFamily="2" charset="2"/>
              <a:buChar char="§"/>
            </a:pPr>
            <a:r>
              <a:rPr lang="en-US" sz="2000" dirty="0" smtClean="0"/>
              <a:t>If your agency does not have an audit, complete this section utilizing your most recent annual financial statement and attach the statement in lieu of the audit</a:t>
            </a:r>
          </a:p>
          <a:p>
            <a:pPr lvl="1">
              <a:buFont typeface="Wingdings" panose="05000000000000000000" pitchFamily="2" charset="2"/>
              <a:buChar char="§"/>
            </a:pPr>
            <a:r>
              <a:rPr lang="en-US" sz="2000" dirty="0" smtClean="0"/>
              <a:t>*Note – If your audit covered a period that ended more than three years ago, please provide the most recent financial statement for your agency’s last fiscal year, as well as a copy of the audit</a:t>
            </a:r>
          </a:p>
          <a:p>
            <a:r>
              <a:rPr lang="en-US" sz="2000" dirty="0" smtClean="0"/>
              <a:t>Please upload your Schedule of Expenditures of Federal Awards (SEFA) for the period covering your agency’s last fiscal year if this is not already included in your audit</a:t>
            </a:r>
          </a:p>
          <a:p>
            <a:r>
              <a:rPr lang="en-US" sz="2000" dirty="0" smtClean="0"/>
              <a:t>All attachments will be uploaded in the “Named Attachment” form on the application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09905275"/>
      </p:ext>
    </p:extLst>
  </p:cSld>
  <p:clrMapOvr>
    <a:masterClrMapping/>
  </p:clrMapOvr>
  <mc:AlternateContent xmlns:mc="http://schemas.openxmlformats.org/markup-compatibility/2006" xmlns:p14="http://schemas.microsoft.com/office/powerpoint/2010/main">
    <mc:Choice Requires="p14">
      <p:transition spd="slow" p14:dur="2000" advTm="42193"/>
    </mc:Choice>
    <mc:Fallback xmlns="">
      <p:transition spd="slow" advTm="42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83880" cy="1051560"/>
          </a:xfrm>
        </p:spPr>
        <p:txBody>
          <a:bodyPr>
            <a:normAutofit/>
          </a:bodyPr>
          <a:lstStyle/>
          <a:p>
            <a:pPr algn="ctr"/>
            <a:r>
              <a:rPr lang="en-US" sz="3200" dirty="0" smtClean="0">
                <a:solidFill>
                  <a:schemeClr val="accent5">
                    <a:lumMod val="20000"/>
                    <a:lumOff val="80000"/>
                  </a:schemeClr>
                </a:solidFill>
                <a:effectLst>
                  <a:outerShdw blurRad="38100" dist="38100" dir="2700000" algn="tl">
                    <a:srgbClr val="000000">
                      <a:alpha val="43137"/>
                    </a:srgbClr>
                  </a:outerShdw>
                </a:effectLst>
              </a:rPr>
              <a:t>E. Audit Certification, Cont.</a:t>
            </a:r>
            <a:endParaRPr lang="en-US" sz="3200" dirty="0">
              <a:solidFill>
                <a:schemeClr val="accent5">
                  <a:lumMod val="20000"/>
                  <a:lumOff val="80000"/>
                </a:schemeClr>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57200" y="1600200"/>
            <a:ext cx="8229600" cy="4389120"/>
          </a:xfrm>
        </p:spPr>
        <p:txBody>
          <a:bodyPr>
            <a:normAutofit/>
          </a:bodyPr>
          <a:lstStyle/>
          <a:p>
            <a:r>
              <a:rPr lang="en-US" sz="2000" dirty="0" smtClean="0"/>
              <a:t>Utilizing the most recent audit, annual financial statement, and/or SEFA, complete the “Audit Certification” section indicate whether the $750,000 threshold for federal audits was met per Part 2 CFR 200.501</a:t>
            </a:r>
            <a:endParaRPr lang="en-US" sz="2000" dirty="0"/>
          </a:p>
          <a:p>
            <a:pPr lvl="1">
              <a:buFont typeface="Wingdings" panose="05000000000000000000" pitchFamily="2" charset="2"/>
              <a:buChar char="§"/>
            </a:pPr>
            <a:r>
              <a:rPr lang="en-US" sz="2000" dirty="0" smtClean="0"/>
              <a:t>The $750,000 federal expenditure threshold is met when an agency has </a:t>
            </a:r>
            <a:r>
              <a:rPr lang="en-US" sz="2000" b="1" dirty="0" smtClean="0"/>
              <a:t>expended</a:t>
            </a:r>
            <a:r>
              <a:rPr lang="en-US" sz="2000" dirty="0" smtClean="0"/>
              <a:t> $750,000 or more in federal funds during their last fiscal year. This information can be found on the agency’s most recent audit, annual financial statements, and/or SEFA. (The total amount of federal funds expended is derived from all federal sources, not just Department of Homeland Security funds)</a:t>
            </a:r>
          </a:p>
          <a:p>
            <a:pPr marL="137160" indent="0">
              <a:buNone/>
            </a:pPr>
            <a:endParaRPr lang="en-US" sz="2200" dirty="0" smtClean="0"/>
          </a:p>
          <a:p>
            <a:pPr marL="347472" lvl="1" indent="0">
              <a:buNone/>
            </a:pPr>
            <a:endParaRPr lang="en-U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96560984"/>
      </p:ext>
    </p:extLst>
  </p:cSld>
  <p:clrMapOvr>
    <a:masterClrMapping/>
  </p:clrMapOvr>
  <mc:AlternateContent xmlns:mc="http://schemas.openxmlformats.org/markup-compatibility/2006" xmlns:p14="http://schemas.microsoft.com/office/powerpoint/2010/main">
    <mc:Choice Requires="p14">
      <p:transition spd="slow" p14:dur="2000" advTm="42195"/>
    </mc:Choice>
    <mc:Fallback xmlns="">
      <p:transition spd="slow" advTm="42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pPr algn="ctr"/>
            <a:r>
              <a:rPr lang="en-US" sz="3200" dirty="0" smtClean="0">
                <a:solidFill>
                  <a:schemeClr val="accent5">
                    <a:lumMod val="20000"/>
                    <a:lumOff val="80000"/>
                  </a:schemeClr>
                </a:solidFill>
                <a:effectLst>
                  <a:outerShdw blurRad="38100" dist="38100" dir="2700000" algn="tl">
                    <a:srgbClr val="000000">
                      <a:alpha val="43137"/>
                    </a:srgbClr>
                  </a:outerShdw>
                </a:effectLst>
              </a:rPr>
              <a:t>E. Audit Certification, Cont. </a:t>
            </a:r>
            <a:endParaRPr lang="en-US" sz="3200" dirty="0">
              <a:solidFill>
                <a:schemeClr val="accent5">
                  <a:lumMod val="20000"/>
                  <a:lumOff val="80000"/>
                </a:schemeClr>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4"/>
          <a:stretch>
            <a:fillRect/>
          </a:stretch>
        </p:blipFill>
        <p:spPr>
          <a:xfrm>
            <a:off x="658029" y="1752600"/>
            <a:ext cx="7827942" cy="220694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21621273"/>
      </p:ext>
    </p:extLst>
  </p:cSld>
  <p:clrMapOvr>
    <a:masterClrMapping/>
  </p:clrMapOvr>
  <mc:AlternateContent xmlns:mc="http://schemas.openxmlformats.org/markup-compatibility/2006" xmlns:p14="http://schemas.microsoft.com/office/powerpoint/2010/main">
    <mc:Choice Requires="p14">
      <p:transition spd="slow" p14:dur="2000" advTm="5609"/>
    </mc:Choice>
    <mc:Fallback xmlns="">
      <p:transition spd="slow" advTm="5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927"/>
            <a:ext cx="8534400" cy="1051560"/>
          </a:xfrm>
        </p:spPr>
        <p:txBody>
          <a:bodyPr>
            <a:noAutofit/>
          </a:bodyPr>
          <a:lstStyle/>
          <a:p>
            <a:pPr algn="ctr"/>
            <a:r>
              <a:rPr lang="en-US" sz="3200" dirty="0" smtClean="0">
                <a:solidFill>
                  <a:schemeClr val="accent5">
                    <a:lumMod val="20000"/>
                    <a:lumOff val="80000"/>
                  </a:schemeClr>
                </a:solidFill>
              </a:rPr>
              <a:t>F. Risk Assessment</a:t>
            </a:r>
            <a:endParaRPr lang="en-US" sz="3200" dirty="0">
              <a:solidFill>
                <a:schemeClr val="accent5">
                  <a:lumMod val="20000"/>
                  <a:lumOff val="80000"/>
                </a:schemeClr>
              </a:solidFill>
            </a:endParaRPr>
          </a:p>
        </p:txBody>
      </p:sp>
      <p:sp>
        <p:nvSpPr>
          <p:cNvPr id="6" name="Content Placeholder 5"/>
          <p:cNvSpPr>
            <a:spLocks noGrp="1"/>
          </p:cNvSpPr>
          <p:nvPr>
            <p:ph idx="1"/>
          </p:nvPr>
        </p:nvSpPr>
        <p:spPr>
          <a:xfrm>
            <a:off x="457200" y="1219200"/>
            <a:ext cx="8183880" cy="2209800"/>
          </a:xfrm>
        </p:spPr>
        <p:txBody>
          <a:bodyPr>
            <a:normAutofit/>
          </a:bodyPr>
          <a:lstStyle/>
          <a:p>
            <a:r>
              <a:rPr lang="en-US" sz="2000" dirty="0" smtClean="0"/>
              <a:t>The “Risk Assessment” section is to gather information the awarding agency (OHS) will use to conduct a risk assessment, of your agency, as required by 2 CFR 200.331 (b)</a:t>
            </a:r>
          </a:p>
          <a:p>
            <a:r>
              <a:rPr lang="en-US" sz="2000" dirty="0" smtClean="0"/>
              <a:t>Depending on the responses to these questions, the awarding agency may contact you for additional information</a:t>
            </a:r>
          </a:p>
          <a:p>
            <a:endParaRPr lang="en-US" sz="2000" dirty="0"/>
          </a:p>
        </p:txBody>
      </p:sp>
      <p:pic>
        <p:nvPicPr>
          <p:cNvPr id="3" name="Picture 2"/>
          <p:cNvPicPr>
            <a:picLocks noChangeAspect="1"/>
          </p:cNvPicPr>
          <p:nvPr/>
        </p:nvPicPr>
        <p:blipFill>
          <a:blip r:embed="rId4"/>
          <a:stretch>
            <a:fillRect/>
          </a:stretch>
        </p:blipFill>
        <p:spPr>
          <a:xfrm>
            <a:off x="1235677" y="2895600"/>
            <a:ext cx="6626926" cy="3792041"/>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094962"/>
      </p:ext>
    </p:extLst>
  </p:cSld>
  <p:clrMapOvr>
    <a:masterClrMapping/>
  </p:clrMapOvr>
  <mc:AlternateContent xmlns:mc="http://schemas.openxmlformats.org/markup-compatibility/2006" xmlns:p14="http://schemas.microsoft.com/office/powerpoint/2010/main">
    <mc:Choice Requires="p14">
      <p:transition spd="slow" p14:dur="2000" advTm="21650"/>
    </mc:Choice>
    <mc:Fallback xmlns="">
      <p:transition spd="slow" advTm="21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183880" cy="899160"/>
          </a:xfrm>
        </p:spPr>
        <p:txBody>
          <a:bodyPr>
            <a:normAutofit/>
          </a:bodyPr>
          <a:lstStyle/>
          <a:p>
            <a:pPr algn="ctr"/>
            <a:r>
              <a:rPr lang="en-US" sz="3200" dirty="0" smtClean="0">
                <a:solidFill>
                  <a:schemeClr val="accent5">
                    <a:lumMod val="20000"/>
                    <a:lumOff val="80000"/>
                  </a:schemeClr>
                </a:solidFill>
                <a:effectLst>
                  <a:outerShdw blurRad="38100" dist="38100" dir="2700000" algn="tl">
                    <a:srgbClr val="000000">
                      <a:alpha val="43137"/>
                    </a:srgbClr>
                  </a:outerShdw>
                </a:effectLst>
              </a:rPr>
              <a:t>G. NIMS Compliance</a:t>
            </a:r>
            <a:endParaRPr lang="en-US" sz="3200" dirty="0">
              <a:solidFill>
                <a:schemeClr val="accent5">
                  <a:lumMod val="20000"/>
                  <a:lumOff val="80000"/>
                </a:schemeClr>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381000" y="1295400"/>
            <a:ext cx="8153400" cy="4160520"/>
          </a:xfrm>
        </p:spPr>
        <p:txBody>
          <a:bodyPr>
            <a:normAutofit/>
          </a:bodyPr>
          <a:lstStyle/>
          <a:p>
            <a:r>
              <a:rPr lang="en-US" sz="2000" dirty="0" smtClean="0"/>
              <a:t>Answer </a:t>
            </a:r>
            <a:r>
              <a:rPr lang="en-US" sz="2000" dirty="0"/>
              <a:t>yes or no to the </a:t>
            </a:r>
            <a:r>
              <a:rPr lang="en-US" sz="2000" dirty="0" smtClean="0"/>
              <a:t>fourteen </a:t>
            </a:r>
            <a:r>
              <a:rPr lang="en-US" sz="2000" dirty="0"/>
              <a:t>questions </a:t>
            </a:r>
            <a:r>
              <a:rPr lang="en-US" sz="2000" dirty="0" smtClean="0"/>
              <a:t>in the “National Incident Management System (NIMS)” section</a:t>
            </a:r>
          </a:p>
          <a:p>
            <a:pPr marL="137160" indent="0">
              <a:buNone/>
            </a:pPr>
            <a:endParaRPr lang="en-US" sz="2000" dirty="0" smtClean="0"/>
          </a:p>
          <a:p>
            <a:pPr marL="137160" indent="0">
              <a:buNone/>
            </a:pPr>
            <a:endParaRPr lang="en-US" sz="2000" dirty="0" smtClean="0"/>
          </a:p>
          <a:p>
            <a:pPr marL="137160" indent="0">
              <a:buNone/>
            </a:pPr>
            <a:endParaRPr lang="en-US" sz="2000" dirty="0" smtClean="0"/>
          </a:p>
        </p:txBody>
      </p:sp>
      <p:pic>
        <p:nvPicPr>
          <p:cNvPr id="4" name="Picture 3"/>
          <p:cNvPicPr>
            <a:picLocks noChangeAspect="1"/>
          </p:cNvPicPr>
          <p:nvPr/>
        </p:nvPicPr>
        <p:blipFill>
          <a:blip r:embed="rId4"/>
          <a:stretch>
            <a:fillRect/>
          </a:stretch>
        </p:blipFill>
        <p:spPr>
          <a:xfrm>
            <a:off x="381000" y="2133600"/>
            <a:ext cx="3714750" cy="3657600"/>
          </a:xfrm>
          <a:prstGeom prst="rect">
            <a:avLst/>
          </a:prstGeom>
        </p:spPr>
      </p:pic>
      <p:pic>
        <p:nvPicPr>
          <p:cNvPr id="5" name="Picture 4"/>
          <p:cNvPicPr>
            <a:picLocks noChangeAspect="1"/>
          </p:cNvPicPr>
          <p:nvPr/>
        </p:nvPicPr>
        <p:blipFill>
          <a:blip r:embed="rId5"/>
          <a:stretch>
            <a:fillRect/>
          </a:stretch>
        </p:blipFill>
        <p:spPr>
          <a:xfrm>
            <a:off x="4549140" y="2126673"/>
            <a:ext cx="3840480" cy="366452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19091417"/>
      </p:ext>
    </p:extLst>
  </p:cSld>
  <p:clrMapOvr>
    <a:masterClrMapping/>
  </p:clrMapOvr>
  <mc:AlternateContent xmlns:mc="http://schemas.openxmlformats.org/markup-compatibility/2006" xmlns:p14="http://schemas.microsoft.com/office/powerpoint/2010/main">
    <mc:Choice Requires="p14">
      <p:transition spd="slow" p14:dur="2000" advTm="11102"/>
    </mc:Choice>
    <mc:Fallback xmlns="">
      <p:transition spd="slow" advTm="11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00" dirty="0">
                <a:solidFill>
                  <a:srgbClr val="4BACC6">
                    <a:lumMod val="20000"/>
                    <a:lumOff val="80000"/>
                  </a:srgbClr>
                </a:solidFill>
              </a:rPr>
              <a:t>National Priority: </a:t>
            </a:r>
            <a:r>
              <a:rPr lang="en-US" sz="2900" dirty="0" smtClean="0">
                <a:solidFill>
                  <a:srgbClr val="4BACC6">
                    <a:lumMod val="20000"/>
                    <a:lumOff val="80000"/>
                  </a:srgbClr>
                </a:solidFill>
              </a:rPr>
              <a:t>Combating Domestic Violent Extremism</a:t>
            </a:r>
            <a:endParaRPr lang="en-US" dirty="0"/>
          </a:p>
        </p:txBody>
      </p:sp>
      <p:sp>
        <p:nvSpPr>
          <p:cNvPr id="3" name="Content Placeholder 2"/>
          <p:cNvSpPr>
            <a:spLocks noGrp="1"/>
          </p:cNvSpPr>
          <p:nvPr>
            <p:ph idx="1"/>
          </p:nvPr>
        </p:nvSpPr>
        <p:spPr/>
        <p:txBody>
          <a:bodyPr/>
          <a:lstStyle/>
          <a:p>
            <a:pPr marL="137160" indent="0">
              <a:buNone/>
            </a:pPr>
            <a:endParaRPr lang="en-US" dirty="0"/>
          </a:p>
          <a:p>
            <a:r>
              <a:rPr lang="en-US" dirty="0" smtClean="0"/>
              <a:t>This funding opportunity focuses only on the National Priority of Combating Domestic Violent Extremism</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4734757"/>
      </p:ext>
    </p:extLst>
  </p:cSld>
  <p:clrMapOvr>
    <a:masterClrMapping/>
  </p:clrMapOvr>
  <mc:AlternateContent xmlns:mc="http://schemas.openxmlformats.org/markup-compatibility/2006" xmlns:p14="http://schemas.microsoft.com/office/powerpoint/2010/main">
    <mc:Choice Requires="p14">
      <p:transition spd="slow" p14:dur="2000" advTm="9108"/>
    </mc:Choice>
    <mc:Fallback xmlns="">
      <p:transition spd="slow" advTm="9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200" dirty="0" smtClean="0">
                <a:solidFill>
                  <a:schemeClr val="accent5">
                    <a:lumMod val="20000"/>
                    <a:lumOff val="80000"/>
                  </a:schemeClr>
                </a:solidFill>
              </a:rPr>
              <a:t>G. NIMS Compliance, Cont. </a:t>
            </a:r>
            <a:endParaRPr lang="en-US" sz="3200" dirty="0">
              <a:solidFill>
                <a:schemeClr val="accent5">
                  <a:lumMod val="20000"/>
                  <a:lumOff val="80000"/>
                </a:schemeClr>
              </a:solidFill>
            </a:endParaRPr>
          </a:p>
        </p:txBody>
      </p:sp>
      <p:sp>
        <p:nvSpPr>
          <p:cNvPr id="2" name="Content Placeholder 1"/>
          <p:cNvSpPr>
            <a:spLocks noGrp="1"/>
          </p:cNvSpPr>
          <p:nvPr>
            <p:ph idx="1"/>
          </p:nvPr>
        </p:nvSpPr>
        <p:spPr/>
        <p:txBody>
          <a:bodyPr/>
          <a:lstStyle/>
          <a:p>
            <a:r>
              <a:rPr lang="en-US" dirty="0" smtClean="0"/>
              <a:t>If you answer no to any questions G.1-G.14 please explain planned activities during the grant period to strive towards NIMS compliance in G.15</a:t>
            </a:r>
          </a:p>
          <a:p>
            <a:pPr marL="137160" indent="0">
              <a:buNone/>
            </a:pPr>
            <a:endParaRPr lang="en-US" dirty="0"/>
          </a:p>
        </p:txBody>
      </p:sp>
      <p:pic>
        <p:nvPicPr>
          <p:cNvPr id="5" name="Content Placeholder 8"/>
          <p:cNvPicPr>
            <a:picLocks noChangeAspect="1"/>
          </p:cNvPicPr>
          <p:nvPr/>
        </p:nvPicPr>
        <p:blipFill>
          <a:blip r:embed="rId4"/>
          <a:stretch>
            <a:fillRect/>
          </a:stretch>
        </p:blipFill>
        <p:spPr>
          <a:xfrm>
            <a:off x="838200" y="3657600"/>
            <a:ext cx="7086600" cy="13716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27781449"/>
      </p:ext>
    </p:extLst>
  </p:cSld>
  <p:clrMapOvr>
    <a:masterClrMapping/>
  </p:clrMapOvr>
  <mc:AlternateContent xmlns:mc="http://schemas.openxmlformats.org/markup-compatibility/2006" xmlns:p14="http://schemas.microsoft.com/office/powerpoint/2010/main">
    <mc:Choice Requires="p14">
      <p:transition spd="slow" p14:dur="2000" advTm="12162"/>
    </mc:Choice>
    <mc:Fallback xmlns="">
      <p:transition spd="slow" advTm="12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solidFill>
                  <a:schemeClr val="accent5">
                    <a:lumMod val="20000"/>
                    <a:lumOff val="80000"/>
                  </a:schemeClr>
                </a:solidFill>
                <a:effectLst>
                  <a:outerShdw blurRad="38100" dist="38100" dir="2700000" algn="tl">
                    <a:srgbClr val="000000">
                      <a:alpha val="43137"/>
                    </a:srgbClr>
                  </a:outerShdw>
                </a:effectLst>
              </a:rPr>
              <a:t>F. Certified Assurances</a:t>
            </a:r>
            <a:endParaRPr lang="en-US" sz="3200" dirty="0">
              <a:solidFill>
                <a:schemeClr val="accent5">
                  <a:lumMod val="20000"/>
                  <a:lumOff val="80000"/>
                </a:schemeClr>
              </a:solidFill>
              <a:effectLst>
                <a:outerShdw blurRad="38100" dist="38100" dir="2700000" algn="tl">
                  <a:srgbClr val="000000">
                    <a:alpha val="43137"/>
                  </a:srgbClr>
                </a:outerShdw>
              </a:effectLst>
            </a:endParaRPr>
          </a:p>
        </p:txBody>
      </p:sp>
      <p:sp>
        <p:nvSpPr>
          <p:cNvPr id="4" name="Content Placeholder 3"/>
          <p:cNvSpPr>
            <a:spLocks noGrp="1"/>
          </p:cNvSpPr>
          <p:nvPr>
            <p:ph idx="1"/>
          </p:nvPr>
        </p:nvSpPr>
        <p:spPr>
          <a:xfrm>
            <a:off x="457200" y="1335700"/>
            <a:ext cx="8229600" cy="5369899"/>
          </a:xfrm>
        </p:spPr>
        <p:txBody>
          <a:bodyPr>
            <a:normAutofit lnSpcReduction="10000"/>
          </a:bodyPr>
          <a:lstStyle/>
          <a:p>
            <a:pPr lvl="0">
              <a:buClr>
                <a:prstClr val="white">
                  <a:shade val="95000"/>
                </a:prstClr>
              </a:buClr>
            </a:pPr>
            <a:r>
              <a:rPr lang="en-US" sz="1600" b="1" u="sng" dirty="0">
                <a:solidFill>
                  <a:srgbClr val="FFFF00"/>
                </a:solidFill>
              </a:rPr>
              <a:t>The “Certified Assurances” section MUST be completed with the agency’s correct Authorized Official to be considered </a:t>
            </a:r>
            <a:r>
              <a:rPr lang="en-US" sz="1600" b="1" i="1" u="sng" dirty="0">
                <a:solidFill>
                  <a:srgbClr val="FFFF00"/>
                </a:solidFill>
              </a:rPr>
              <a:t>eligible for funding</a:t>
            </a:r>
          </a:p>
          <a:p>
            <a:endParaRPr lang="en-US" sz="2200" b="1" i="1" u="sng" dirty="0" smtClean="0"/>
          </a:p>
          <a:p>
            <a:endParaRPr lang="en-US" b="1" dirty="0"/>
          </a:p>
          <a:p>
            <a:endParaRPr lang="en-US" b="1" dirty="0" smtClean="0"/>
          </a:p>
          <a:p>
            <a:endParaRPr lang="en-US" b="1" dirty="0"/>
          </a:p>
          <a:p>
            <a:endParaRPr lang="en-US" b="1" dirty="0" smtClean="0"/>
          </a:p>
          <a:p>
            <a:endParaRPr lang="en-US" b="1" dirty="0"/>
          </a:p>
          <a:p>
            <a:endParaRPr lang="en-US" b="1" dirty="0" smtClean="0"/>
          </a:p>
          <a:p>
            <a:pPr lvl="0">
              <a:buClr>
                <a:prstClr val="white">
                  <a:shade val="95000"/>
                </a:prstClr>
              </a:buClr>
            </a:pPr>
            <a:endParaRPr lang="en-US" sz="1600" b="1" dirty="0" smtClean="0">
              <a:solidFill>
                <a:prstClr val="white"/>
              </a:solidFill>
            </a:endParaRPr>
          </a:p>
          <a:p>
            <a:pPr lvl="0">
              <a:buClr>
                <a:prstClr val="white">
                  <a:shade val="95000"/>
                </a:prstClr>
              </a:buClr>
            </a:pPr>
            <a:endParaRPr lang="en-US" sz="1600" b="1" dirty="0">
              <a:solidFill>
                <a:prstClr val="white"/>
              </a:solidFill>
            </a:endParaRPr>
          </a:p>
          <a:p>
            <a:pPr lvl="0">
              <a:buClr>
                <a:prstClr val="white">
                  <a:shade val="95000"/>
                </a:prstClr>
              </a:buClr>
            </a:pPr>
            <a:endParaRPr lang="en-US" sz="1600" b="1" dirty="0" smtClean="0">
              <a:solidFill>
                <a:prstClr val="white"/>
              </a:solidFill>
            </a:endParaRPr>
          </a:p>
          <a:p>
            <a:pPr lvl="0">
              <a:buClr>
                <a:prstClr val="white">
                  <a:shade val="95000"/>
                </a:prstClr>
              </a:buClr>
            </a:pPr>
            <a:r>
              <a:rPr lang="en-US" sz="1600" b="1" dirty="0" smtClean="0">
                <a:solidFill>
                  <a:prstClr val="white"/>
                </a:solidFill>
              </a:rPr>
              <a:t>Applications </a:t>
            </a:r>
            <a:r>
              <a:rPr lang="en-US" sz="1600" b="1" dirty="0">
                <a:solidFill>
                  <a:prstClr val="white"/>
                </a:solidFill>
              </a:rPr>
              <a:t>can be saved without the Authorized Official’s information while they review, but </a:t>
            </a:r>
            <a:r>
              <a:rPr lang="en-US" sz="1600" b="1" u="sng" dirty="0">
                <a:solidFill>
                  <a:prstClr val="white"/>
                </a:solidFill>
              </a:rPr>
              <a:t>MUST</a:t>
            </a:r>
            <a:r>
              <a:rPr lang="en-US" sz="1600" b="1" dirty="0">
                <a:solidFill>
                  <a:prstClr val="white"/>
                </a:solidFill>
              </a:rPr>
              <a:t> be completed before form can be marked complete and submitted</a:t>
            </a:r>
          </a:p>
          <a:p>
            <a:endParaRPr lang="en-US" b="1" dirty="0"/>
          </a:p>
        </p:txBody>
      </p:sp>
      <p:pic>
        <p:nvPicPr>
          <p:cNvPr id="3" name="Picture 2"/>
          <p:cNvPicPr>
            <a:picLocks noChangeAspect="1"/>
          </p:cNvPicPr>
          <p:nvPr/>
        </p:nvPicPr>
        <p:blipFill>
          <a:blip r:embed="rId4"/>
          <a:stretch>
            <a:fillRect/>
          </a:stretch>
        </p:blipFill>
        <p:spPr>
          <a:xfrm>
            <a:off x="1234150" y="1981200"/>
            <a:ext cx="6675699" cy="367620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243909"/>
      </p:ext>
    </p:extLst>
  </p:cSld>
  <p:clrMapOvr>
    <a:masterClrMapping/>
  </p:clrMapOvr>
  <mc:AlternateContent xmlns:mc="http://schemas.openxmlformats.org/markup-compatibility/2006" xmlns:p14="http://schemas.microsoft.com/office/powerpoint/2010/main">
    <mc:Choice Requires="p14">
      <p:transition spd="slow" p14:dur="2000" advTm="21677"/>
    </mc:Choice>
    <mc:Fallback xmlns="">
      <p:transition spd="slow" advTm="21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183880" cy="1051560"/>
          </a:xfrm>
        </p:spPr>
        <p:txBody>
          <a:bodyPr>
            <a:normAutofit/>
          </a:bodyPr>
          <a:lstStyle/>
          <a:p>
            <a:pPr algn="ctr"/>
            <a:r>
              <a:rPr lang="en-US" sz="3200" dirty="0" smtClean="0">
                <a:solidFill>
                  <a:schemeClr val="accent5">
                    <a:lumMod val="20000"/>
                    <a:lumOff val="80000"/>
                  </a:schemeClr>
                </a:solidFill>
                <a:effectLst>
                  <a:outerShdw blurRad="38100" dist="38100" dir="2700000" algn="tl">
                    <a:srgbClr val="000000">
                      <a:alpha val="43137"/>
                    </a:srgbClr>
                  </a:outerShdw>
                </a:effectLst>
              </a:rPr>
              <a:t>Budget Form</a:t>
            </a:r>
            <a:endParaRPr lang="en-US" sz="3200" dirty="0">
              <a:solidFill>
                <a:schemeClr val="accent5">
                  <a:lumMod val="20000"/>
                  <a:lumOff val="80000"/>
                </a:schemeClr>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609600" y="1828800"/>
            <a:ext cx="7924800" cy="4236720"/>
          </a:xfrm>
        </p:spPr>
        <p:txBody>
          <a:bodyPr>
            <a:normAutofit/>
          </a:bodyPr>
          <a:lstStyle/>
          <a:p>
            <a:pPr marL="0" indent="0">
              <a:buNone/>
            </a:pPr>
            <a:r>
              <a:rPr lang="en-US" sz="2000" dirty="0" smtClean="0"/>
              <a:t>Enter each budget line by selecting “Add” and completing all required information, then “Save” and “Add” if additional budget lines are needed</a:t>
            </a:r>
          </a:p>
          <a:p>
            <a:r>
              <a:rPr lang="en-US" sz="2000" dirty="0" smtClean="0"/>
              <a:t>Travel</a:t>
            </a:r>
          </a:p>
          <a:p>
            <a:r>
              <a:rPr lang="en-US" sz="2000" dirty="0" smtClean="0"/>
              <a:t>Equipment</a:t>
            </a:r>
          </a:p>
          <a:p>
            <a:r>
              <a:rPr lang="en-US" sz="2000" dirty="0" smtClean="0"/>
              <a:t>Supplies/Operations</a:t>
            </a:r>
          </a:p>
          <a:p>
            <a:r>
              <a:rPr lang="en-US" sz="2000" dirty="0" smtClean="0"/>
              <a:t>Contractual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26556436"/>
      </p:ext>
    </p:extLst>
  </p:cSld>
  <p:clrMapOvr>
    <a:masterClrMapping/>
  </p:clrMapOvr>
  <mc:AlternateContent xmlns:mc="http://schemas.openxmlformats.org/markup-compatibility/2006" xmlns:p14="http://schemas.microsoft.com/office/powerpoint/2010/main">
    <mc:Choice Requires="p14">
      <p:transition spd="slow" p14:dur="2000" advTm="24679"/>
    </mc:Choice>
    <mc:Fallback xmlns="">
      <p:transition spd="slow" advTm="24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2400"/>
            <a:ext cx="8183880" cy="1051560"/>
          </a:xfrm>
        </p:spPr>
        <p:txBody>
          <a:bodyPr>
            <a:normAutofit/>
          </a:bodyPr>
          <a:lstStyle/>
          <a:p>
            <a:pPr algn="ctr"/>
            <a:r>
              <a:rPr lang="en-US" sz="3200" dirty="0" smtClean="0">
                <a:solidFill>
                  <a:schemeClr val="accent5">
                    <a:lumMod val="20000"/>
                    <a:lumOff val="80000"/>
                  </a:schemeClr>
                </a:solidFill>
              </a:rPr>
              <a:t>Budget Form, Cont.</a:t>
            </a:r>
            <a:endParaRPr lang="en-US" sz="3200" dirty="0">
              <a:solidFill>
                <a:schemeClr val="accent5">
                  <a:lumMod val="20000"/>
                  <a:lumOff val="80000"/>
                </a:schemeClr>
              </a:solidFill>
            </a:endParaRPr>
          </a:p>
        </p:txBody>
      </p:sp>
      <p:sp>
        <p:nvSpPr>
          <p:cNvPr id="8" name="Down Arrow 7"/>
          <p:cNvSpPr/>
          <p:nvPr/>
        </p:nvSpPr>
        <p:spPr>
          <a:xfrm rot="5400000">
            <a:off x="7279784" y="2535272"/>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489544"/>
            <a:ext cx="7889543"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wn Arrow 1"/>
          <p:cNvSpPr/>
          <p:nvPr/>
        </p:nvSpPr>
        <p:spPr>
          <a:xfrm>
            <a:off x="8194343" y="1038440"/>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5"/>
          <a:stretch>
            <a:fillRect/>
          </a:stretch>
        </p:blipFill>
        <p:spPr>
          <a:xfrm>
            <a:off x="1219200" y="2667000"/>
            <a:ext cx="5757863" cy="378488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94026154"/>
      </p:ext>
    </p:extLst>
  </p:cSld>
  <p:clrMapOvr>
    <a:masterClrMapping/>
  </p:clrMapOvr>
  <mc:AlternateContent xmlns:mc="http://schemas.openxmlformats.org/markup-compatibility/2006" xmlns:p14="http://schemas.microsoft.com/office/powerpoint/2010/main">
    <mc:Choice Requires="p14">
      <p:transition spd="slow" p14:dur="2000" advTm="12124"/>
    </mc:Choice>
    <mc:Fallback xmlns="">
      <p:transition spd="slow" advTm="12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183880" cy="1051560"/>
          </a:xfrm>
        </p:spPr>
        <p:txBody>
          <a:bodyPr>
            <a:normAutofit/>
          </a:bodyPr>
          <a:lstStyle/>
          <a:p>
            <a:pPr algn="ctr"/>
            <a:r>
              <a:rPr lang="en-US" sz="3200" dirty="0" smtClean="0">
                <a:solidFill>
                  <a:schemeClr val="accent5">
                    <a:lumMod val="20000"/>
                    <a:lumOff val="80000"/>
                  </a:schemeClr>
                </a:solidFill>
                <a:effectLst>
                  <a:outerShdw blurRad="38100" dist="38100" dir="2700000" algn="tl">
                    <a:srgbClr val="000000">
                      <a:alpha val="43137"/>
                    </a:srgbClr>
                  </a:outerShdw>
                </a:effectLst>
              </a:rPr>
              <a:t>Budget Form, Cont.</a:t>
            </a:r>
            <a:endParaRPr lang="en-US" sz="3200" dirty="0">
              <a:solidFill>
                <a:schemeClr val="accent5">
                  <a:lumMod val="20000"/>
                  <a:lumOff val="80000"/>
                </a:schemeClr>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57200" y="1600200"/>
            <a:ext cx="8229600" cy="4953000"/>
          </a:xfrm>
        </p:spPr>
        <p:txBody>
          <a:bodyPr>
            <a:normAutofit/>
          </a:bodyPr>
          <a:lstStyle/>
          <a:p>
            <a:r>
              <a:rPr lang="en-US" sz="2000" dirty="0" smtClean="0"/>
              <a:t>Provide required justification for all budget lines by clicking “Edit” at top of the page</a:t>
            </a:r>
          </a:p>
          <a:p>
            <a:r>
              <a:rPr lang="en-US" sz="2000" dirty="0" smtClean="0"/>
              <a:t>Justification for all sections can be completed at one time</a:t>
            </a:r>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pPr marL="137160" indent="0">
              <a:buNone/>
            </a:pPr>
            <a:r>
              <a:rPr lang="en-US" sz="2000" dirty="0" smtClean="0"/>
              <a:t> </a:t>
            </a:r>
          </a:p>
          <a:p>
            <a:pPr marL="0" indent="0">
              <a:buNone/>
            </a:pPr>
            <a:endParaRPr lang="en-US" sz="2000" dirty="0" smtClean="0"/>
          </a:p>
          <a:p>
            <a:pPr marL="0" indent="0">
              <a:buNone/>
            </a:pPr>
            <a:endParaRPr lang="en-US" dirty="0"/>
          </a:p>
          <a:p>
            <a:pPr marL="0" indent="0">
              <a:buNone/>
            </a:pPr>
            <a:endParaRPr lang="en-US" dirty="0" smtClean="0"/>
          </a:p>
          <a:p>
            <a:pPr marL="0" indent="0">
              <a:buNone/>
            </a:pPr>
            <a:endParaRPr lang="en-US" dirty="0"/>
          </a:p>
        </p:txBody>
      </p:sp>
      <p:sp>
        <p:nvSpPr>
          <p:cNvPr id="4" name="Right Arrow 3"/>
          <p:cNvSpPr/>
          <p:nvPr/>
        </p:nvSpPr>
        <p:spPr>
          <a:xfrm rot="5400000">
            <a:off x="7581900" y="3429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a:stretch>
            <a:fillRect/>
          </a:stretch>
        </p:blipFill>
        <p:spPr>
          <a:xfrm>
            <a:off x="483393" y="3886200"/>
            <a:ext cx="8177213" cy="194463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25598786"/>
      </p:ext>
    </p:extLst>
  </p:cSld>
  <p:clrMapOvr>
    <a:masterClrMapping/>
  </p:clrMapOvr>
  <mc:AlternateContent xmlns:mc="http://schemas.openxmlformats.org/markup-compatibility/2006" xmlns:p14="http://schemas.microsoft.com/office/powerpoint/2010/main">
    <mc:Choice Requires="p14">
      <p:transition spd="slow" p14:dur="2000" advTm="12127"/>
    </mc:Choice>
    <mc:Fallback xmlns="">
      <p:transition spd="slow" advTm="12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8600"/>
            <a:ext cx="8183880" cy="1051560"/>
          </a:xfrm>
        </p:spPr>
        <p:txBody>
          <a:bodyPr>
            <a:normAutofit/>
          </a:bodyPr>
          <a:lstStyle/>
          <a:p>
            <a:pPr algn="ctr"/>
            <a:r>
              <a:rPr lang="en-US" sz="3200" dirty="0" smtClean="0">
                <a:solidFill>
                  <a:schemeClr val="accent5">
                    <a:lumMod val="20000"/>
                    <a:lumOff val="80000"/>
                  </a:schemeClr>
                </a:solidFill>
              </a:rPr>
              <a:t>Budget Form, Cont.</a:t>
            </a:r>
            <a:endParaRPr lang="en-US" sz="3200" dirty="0">
              <a:solidFill>
                <a:schemeClr val="accent5">
                  <a:lumMod val="20000"/>
                  <a:lumOff val="80000"/>
                </a:schemeClr>
              </a:solidFill>
            </a:endParaRPr>
          </a:p>
        </p:txBody>
      </p:sp>
      <p:sp>
        <p:nvSpPr>
          <p:cNvPr id="6" name="Content Placeholder 5"/>
          <p:cNvSpPr>
            <a:spLocks noGrp="1"/>
          </p:cNvSpPr>
          <p:nvPr>
            <p:ph idx="1"/>
          </p:nvPr>
        </p:nvSpPr>
        <p:spPr>
          <a:xfrm>
            <a:off x="381000" y="1143000"/>
            <a:ext cx="8260080" cy="5486400"/>
          </a:xfrm>
        </p:spPr>
        <p:txBody>
          <a:bodyPr>
            <a:normAutofit lnSpcReduction="10000"/>
          </a:bodyPr>
          <a:lstStyle/>
          <a:p>
            <a:r>
              <a:rPr lang="en-US" sz="2000" dirty="0"/>
              <a:t>The instructions for each budget section </a:t>
            </a:r>
            <a:r>
              <a:rPr lang="en-US" sz="2000" dirty="0" smtClean="0"/>
              <a:t>provides </a:t>
            </a:r>
            <a:r>
              <a:rPr lang="en-US" sz="2000" dirty="0"/>
              <a:t>a description of what information </a:t>
            </a:r>
            <a:r>
              <a:rPr lang="en-US" sz="2000" dirty="0" smtClean="0"/>
              <a:t>should be included in the budget narrative justifications</a:t>
            </a:r>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r>
              <a:rPr lang="en-US" sz="2000" u="sng" dirty="0" smtClean="0"/>
              <a:t>DO NOT</a:t>
            </a:r>
            <a:r>
              <a:rPr lang="en-US" sz="2000" dirty="0" smtClean="0"/>
              <a:t> put “See attachment” in the narrative justifications! Each section must be completed.  If you have information that will not fit in the justification, please enter a summary in the justification and then include the statement “Additional information can be located in the “Named Attachment” section</a:t>
            </a:r>
          </a:p>
          <a:p>
            <a:r>
              <a:rPr lang="en-US" sz="2000" dirty="0" smtClean="0"/>
              <a:t>When justifications for all sections have been completed, mark “Save” and “Mark as Complete”at the top of page</a:t>
            </a:r>
            <a:endParaRPr lang="en-US" sz="2000" dirty="0"/>
          </a:p>
          <a:p>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052" y="2133600"/>
            <a:ext cx="55626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rot="1112545">
            <a:off x="477222" y="2070172"/>
            <a:ext cx="610786" cy="313810"/>
          </a:xfrm>
          <a:prstGeom prst="rightArrow">
            <a:avLst>
              <a:gd name="adj1" fmla="val 43193"/>
              <a:gd name="adj2" fmla="val 603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3786566"/>
      </p:ext>
    </p:extLst>
  </p:cSld>
  <p:clrMapOvr>
    <a:masterClrMapping/>
  </p:clrMapOvr>
  <mc:AlternateContent xmlns:mc="http://schemas.openxmlformats.org/markup-compatibility/2006" xmlns:p14="http://schemas.microsoft.com/office/powerpoint/2010/main">
    <mc:Choice Requires="p14">
      <p:transition spd="slow" p14:dur="2000" advTm="31687"/>
    </mc:Choice>
    <mc:Fallback xmlns="">
      <p:transition spd="slow" advTm="31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5">
                    <a:lumMod val="20000"/>
                    <a:lumOff val="80000"/>
                  </a:schemeClr>
                </a:solidFill>
              </a:rPr>
              <a:t>Budget – Equipment</a:t>
            </a:r>
            <a:endParaRPr lang="en-US" sz="3200" dirty="0">
              <a:solidFill>
                <a:schemeClr val="accent5">
                  <a:lumMod val="20000"/>
                  <a:lumOff val="80000"/>
                </a:schemeClr>
              </a:solidFill>
            </a:endParaRPr>
          </a:p>
        </p:txBody>
      </p:sp>
      <p:sp>
        <p:nvSpPr>
          <p:cNvPr id="3" name="Content Placeholder 2"/>
          <p:cNvSpPr>
            <a:spLocks noGrp="1"/>
          </p:cNvSpPr>
          <p:nvPr>
            <p:ph idx="1"/>
          </p:nvPr>
        </p:nvSpPr>
        <p:spPr/>
        <p:txBody>
          <a:bodyPr/>
          <a:lstStyle/>
          <a:p>
            <a:r>
              <a:rPr lang="en-US" dirty="0" smtClean="0"/>
              <a:t>Equipment is defined as tangible, personal property (including information technology systems) having a useful life of more than one year and a per-unit acquisition cost of $1,000.00 or more</a:t>
            </a:r>
          </a:p>
          <a:p>
            <a:r>
              <a:rPr lang="en-US" dirty="0" smtClean="0"/>
              <a:t>Authorized Equipment List (AEL) Number is required on the budget, link to site provided in instructions</a:t>
            </a:r>
          </a:p>
          <a:p>
            <a:pPr marL="137160" indent="0">
              <a:buNone/>
            </a:pPr>
            <a:endParaRPr lang="en-US" dirty="0"/>
          </a:p>
        </p:txBody>
      </p:sp>
      <p:pic>
        <p:nvPicPr>
          <p:cNvPr id="4" name="Picture 3"/>
          <p:cNvPicPr>
            <a:picLocks noChangeAspect="1"/>
          </p:cNvPicPr>
          <p:nvPr/>
        </p:nvPicPr>
        <p:blipFill>
          <a:blip r:embed="rId4"/>
          <a:stretch>
            <a:fillRect/>
          </a:stretch>
        </p:blipFill>
        <p:spPr>
          <a:xfrm>
            <a:off x="914400" y="4800600"/>
            <a:ext cx="7591425" cy="1009650"/>
          </a:xfrm>
          <a:prstGeom prst="rect">
            <a:avLst/>
          </a:prstGeom>
        </p:spPr>
      </p:pic>
      <p:sp>
        <p:nvSpPr>
          <p:cNvPr id="5" name="Right Arrow 4"/>
          <p:cNvSpPr/>
          <p:nvPr/>
        </p:nvSpPr>
        <p:spPr>
          <a:xfrm rot="8092261">
            <a:off x="5888664" y="5047024"/>
            <a:ext cx="610786" cy="313810"/>
          </a:xfrm>
          <a:prstGeom prst="rightArrow">
            <a:avLst>
              <a:gd name="adj1" fmla="val 43193"/>
              <a:gd name="adj2" fmla="val 603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63180553"/>
      </p:ext>
    </p:extLst>
  </p:cSld>
  <p:clrMapOvr>
    <a:masterClrMapping/>
  </p:clrMapOvr>
  <mc:AlternateContent xmlns:mc="http://schemas.openxmlformats.org/markup-compatibility/2006" xmlns:p14="http://schemas.microsoft.com/office/powerpoint/2010/main">
    <mc:Choice Requires="p14">
      <p:transition spd="slow" p14:dur="2000" advTm="21199"/>
    </mc:Choice>
    <mc:Fallback xmlns="">
      <p:transition spd="slow" advTm="21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5">
                    <a:lumMod val="20000"/>
                    <a:lumOff val="80000"/>
                  </a:schemeClr>
                </a:solidFill>
              </a:rPr>
              <a:t>Budget Form – Equipment, Cont.</a:t>
            </a:r>
            <a:endParaRPr lang="en-US" sz="3200" dirty="0">
              <a:solidFill>
                <a:schemeClr val="accent5">
                  <a:lumMod val="20000"/>
                  <a:lumOff val="80000"/>
                </a:schemeClr>
              </a:solidFill>
            </a:endParaRPr>
          </a:p>
        </p:txBody>
      </p:sp>
      <p:sp>
        <p:nvSpPr>
          <p:cNvPr id="3" name="Content Placeholder 2"/>
          <p:cNvSpPr>
            <a:spLocks noGrp="1"/>
          </p:cNvSpPr>
          <p:nvPr>
            <p:ph idx="1"/>
          </p:nvPr>
        </p:nvSpPr>
        <p:spPr>
          <a:xfrm>
            <a:off x="381000" y="1219200"/>
            <a:ext cx="8305800" cy="5257800"/>
          </a:xfrm>
        </p:spPr>
        <p:txBody>
          <a:bodyPr>
            <a:normAutofit fontScale="92500" lnSpcReduction="20000"/>
          </a:bodyPr>
          <a:lstStyle/>
          <a:p>
            <a:r>
              <a:rPr lang="en-US" dirty="0" smtClean="0"/>
              <a:t>Search the site for the correct AEL number</a:t>
            </a:r>
          </a:p>
          <a:p>
            <a:endParaRPr lang="en-US" dirty="0"/>
          </a:p>
          <a:p>
            <a:endParaRPr lang="en-US" dirty="0" smtClean="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r>
              <a:rPr lang="en-US" dirty="0" smtClean="0"/>
              <a:t>The section name will correspond to the allowable activity on the budget line</a:t>
            </a:r>
          </a:p>
          <a:p>
            <a:endParaRPr lang="en-US" dirty="0" smtClean="0"/>
          </a:p>
          <a:p>
            <a:endParaRPr lang="en-US" dirty="0" smtClean="0"/>
          </a:p>
          <a:p>
            <a:endParaRPr lang="en-US" dirty="0"/>
          </a:p>
        </p:txBody>
      </p:sp>
      <p:pic>
        <p:nvPicPr>
          <p:cNvPr id="4" name="Picture 3"/>
          <p:cNvPicPr>
            <a:picLocks noChangeAspect="1"/>
          </p:cNvPicPr>
          <p:nvPr/>
        </p:nvPicPr>
        <p:blipFill>
          <a:blip r:embed="rId4"/>
          <a:stretch>
            <a:fillRect/>
          </a:stretch>
        </p:blipFill>
        <p:spPr>
          <a:xfrm>
            <a:off x="2438400" y="1600200"/>
            <a:ext cx="3581400" cy="388793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65480349"/>
      </p:ext>
    </p:extLst>
  </p:cSld>
  <p:clrMapOvr>
    <a:masterClrMapping/>
  </p:clrMapOvr>
  <mc:AlternateContent xmlns:mc="http://schemas.openxmlformats.org/markup-compatibility/2006" xmlns:p14="http://schemas.microsoft.com/office/powerpoint/2010/main">
    <mc:Choice Requires="p14">
      <p:transition spd="slow" p14:dur="2000" advTm="16641"/>
    </mc:Choice>
    <mc:Fallback xmlns="">
      <p:transition spd="slow" advTm="16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4BACC6">
                    <a:lumMod val="20000"/>
                    <a:lumOff val="80000"/>
                  </a:srgbClr>
                </a:solidFill>
              </a:rPr>
              <a:t>Budget Form – Equipment, Cont.</a:t>
            </a:r>
            <a:endParaRPr lang="en-US" dirty="0"/>
          </a:p>
        </p:txBody>
      </p:sp>
      <p:sp>
        <p:nvSpPr>
          <p:cNvPr id="3" name="Content Placeholder 2"/>
          <p:cNvSpPr>
            <a:spLocks noGrp="1"/>
          </p:cNvSpPr>
          <p:nvPr>
            <p:ph idx="1"/>
          </p:nvPr>
        </p:nvSpPr>
        <p:spPr/>
        <p:txBody>
          <a:bodyPr/>
          <a:lstStyle/>
          <a:p>
            <a:r>
              <a:rPr lang="en-US" dirty="0"/>
              <a:t>Justification needs to include a cost basis for the amount requested</a:t>
            </a:r>
          </a:p>
          <a:p>
            <a:r>
              <a:rPr lang="en-US" dirty="0" smtClean="0">
                <a:solidFill>
                  <a:srgbClr val="FFFF00"/>
                </a:solidFill>
              </a:rPr>
              <a:t>Please </a:t>
            </a:r>
            <a:r>
              <a:rPr lang="en-US" dirty="0">
                <a:solidFill>
                  <a:srgbClr val="FFFF00"/>
                </a:solidFill>
              </a:rPr>
              <a:t>attach a quote or cost basis to the Named Attachments section of the application if available</a:t>
            </a:r>
          </a:p>
          <a:p>
            <a:pPr marL="13716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32416822"/>
      </p:ext>
    </p:extLst>
  </p:cSld>
  <p:clrMapOvr>
    <a:masterClrMapping/>
  </p:clrMapOvr>
  <mc:AlternateContent xmlns:mc="http://schemas.openxmlformats.org/markup-compatibility/2006" xmlns:p14="http://schemas.microsoft.com/office/powerpoint/2010/main">
    <mc:Choice Requires="p14">
      <p:transition spd="slow" p14:dur="2000" advTm="13648"/>
    </mc:Choice>
    <mc:Fallback xmlns="">
      <p:transition spd="slow" advTm="13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5">
                    <a:lumMod val="20000"/>
                    <a:lumOff val="80000"/>
                  </a:schemeClr>
                </a:solidFill>
              </a:rPr>
              <a:t>Budget – Supplies</a:t>
            </a:r>
            <a:endParaRPr lang="en-US" sz="3200" dirty="0">
              <a:solidFill>
                <a:schemeClr val="accent5">
                  <a:lumMod val="20000"/>
                  <a:lumOff val="80000"/>
                </a:schemeClr>
              </a:solidFill>
            </a:endParaRPr>
          </a:p>
        </p:txBody>
      </p:sp>
      <p:sp>
        <p:nvSpPr>
          <p:cNvPr id="3" name="Content Placeholder 2"/>
          <p:cNvSpPr>
            <a:spLocks noGrp="1"/>
          </p:cNvSpPr>
          <p:nvPr>
            <p:ph idx="1"/>
          </p:nvPr>
        </p:nvSpPr>
        <p:spPr/>
        <p:txBody>
          <a:bodyPr>
            <a:normAutofit/>
          </a:bodyPr>
          <a:lstStyle/>
          <a:p>
            <a:r>
              <a:rPr lang="en-US" dirty="0" smtClean="0"/>
              <a:t>Justification should be provided for each supply requested to include</a:t>
            </a:r>
          </a:p>
          <a:p>
            <a:pPr lvl="1"/>
            <a:r>
              <a:rPr lang="en-US" dirty="0" smtClean="0"/>
              <a:t>Justification for how the item supports the project</a:t>
            </a:r>
          </a:p>
          <a:p>
            <a:pPr lvl="1"/>
            <a:r>
              <a:rPr lang="en-US" dirty="0" smtClean="0"/>
              <a:t>Why the amount requested is necessary</a:t>
            </a:r>
          </a:p>
          <a:p>
            <a:pPr lvl="1"/>
            <a:r>
              <a:rPr lang="en-US" dirty="0" smtClean="0"/>
              <a:t>Cost </a:t>
            </a:r>
            <a:r>
              <a:rPr lang="en-US" dirty="0"/>
              <a:t>basis - </a:t>
            </a:r>
            <a:r>
              <a:rPr lang="en-US" dirty="0">
                <a:solidFill>
                  <a:srgbClr val="FFFF00"/>
                </a:solidFill>
              </a:rPr>
              <a:t>please attach a quote or cost basis to the Named Attachments section of the application if </a:t>
            </a:r>
            <a:r>
              <a:rPr lang="en-US" dirty="0" smtClean="0">
                <a:solidFill>
                  <a:srgbClr val="FFFF00"/>
                </a:solidFill>
              </a:rPr>
              <a:t>available</a:t>
            </a:r>
          </a:p>
          <a:p>
            <a:pPr lvl="1"/>
            <a:r>
              <a:rPr lang="en-US" dirty="0" smtClean="0"/>
              <a:t>For a service that fits the criteria for supplies, the dates covered must be provided (e.g.; annual software license, phone, or internet service)</a:t>
            </a:r>
          </a:p>
          <a:p>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55626567"/>
      </p:ext>
    </p:extLst>
  </p:cSld>
  <p:clrMapOvr>
    <a:masterClrMapping/>
  </p:clrMapOvr>
  <mc:AlternateContent xmlns:mc="http://schemas.openxmlformats.org/markup-compatibility/2006" xmlns:p14="http://schemas.microsoft.com/office/powerpoint/2010/main">
    <mc:Choice Requires="p14">
      <p:transition spd="slow" p14:dur="2000" advTm="26186"/>
    </mc:Choice>
    <mc:Fallback xmlns="">
      <p:transition spd="slow" advTm="26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488"/>
            <a:ext cx="8229600" cy="1143000"/>
          </a:xfrm>
        </p:spPr>
        <p:txBody>
          <a:bodyPr>
            <a:normAutofit/>
          </a:bodyPr>
          <a:lstStyle/>
          <a:p>
            <a:r>
              <a:rPr lang="en-US" sz="3200" dirty="0" smtClean="0">
                <a:solidFill>
                  <a:schemeClr val="accent5">
                    <a:lumMod val="20000"/>
                    <a:lumOff val="80000"/>
                  </a:schemeClr>
                </a:solidFill>
              </a:rPr>
              <a:t>National Priority: Combating Domestic Violent Extremism, Cont.</a:t>
            </a:r>
            <a:endParaRPr lang="en-US" sz="3200" dirty="0">
              <a:solidFill>
                <a:schemeClr val="accent5">
                  <a:lumMod val="20000"/>
                  <a:lumOff val="80000"/>
                </a:schemeClr>
              </a:solidFill>
            </a:endParaRPr>
          </a:p>
        </p:txBody>
      </p:sp>
      <p:sp>
        <p:nvSpPr>
          <p:cNvPr id="3" name="Content Placeholder 2"/>
          <p:cNvSpPr>
            <a:spLocks noGrp="1"/>
          </p:cNvSpPr>
          <p:nvPr>
            <p:ph idx="1"/>
          </p:nvPr>
        </p:nvSpPr>
        <p:spPr>
          <a:xfrm>
            <a:off x="457200" y="1695450"/>
            <a:ext cx="8229600" cy="4556759"/>
          </a:xfrm>
        </p:spPr>
        <p:txBody>
          <a:bodyPr>
            <a:normAutofit fontScale="92500" lnSpcReduction="20000"/>
          </a:bodyPr>
          <a:lstStyle/>
          <a:p>
            <a:r>
              <a:rPr lang="en-US" dirty="0" smtClean="0"/>
              <a:t>Core Capabilities </a:t>
            </a:r>
          </a:p>
          <a:p>
            <a:pPr lvl="1"/>
            <a:r>
              <a:rPr lang="en-US" dirty="0" smtClean="0"/>
              <a:t>Interdiction </a:t>
            </a:r>
            <a:r>
              <a:rPr lang="en-US" dirty="0"/>
              <a:t>and Disruption – high priority in the SPR</a:t>
            </a:r>
          </a:p>
          <a:p>
            <a:pPr lvl="1"/>
            <a:r>
              <a:rPr lang="en-US" dirty="0"/>
              <a:t>Screening, Search, &amp; Detection – medium priority in the SPR</a:t>
            </a:r>
          </a:p>
          <a:p>
            <a:pPr lvl="1"/>
            <a:r>
              <a:rPr lang="en-US" dirty="0"/>
              <a:t>Physical Protective Measures – low priority in the SPR</a:t>
            </a:r>
          </a:p>
          <a:p>
            <a:pPr lvl="1"/>
            <a:r>
              <a:rPr lang="en-US" dirty="0"/>
              <a:t>Intelligence and Information Sharing – high priority in the SPR</a:t>
            </a:r>
          </a:p>
          <a:p>
            <a:pPr lvl="1"/>
            <a:r>
              <a:rPr lang="en-US" dirty="0"/>
              <a:t>Planning – high priority in the SPR</a:t>
            </a:r>
          </a:p>
          <a:p>
            <a:pPr lvl="1"/>
            <a:r>
              <a:rPr lang="en-US" dirty="0"/>
              <a:t>Public Information and Warning – medium priority in the SPR</a:t>
            </a:r>
          </a:p>
          <a:p>
            <a:pPr lvl="1"/>
            <a:r>
              <a:rPr lang="en-US" dirty="0"/>
              <a:t>Operational Coordination – high priority in the SPR</a:t>
            </a:r>
          </a:p>
          <a:p>
            <a:pPr lvl="1"/>
            <a:r>
              <a:rPr lang="en-US" dirty="0"/>
              <a:t>Risk Management for Protection Programs and Activities – low priority in the SPR</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38427953"/>
      </p:ext>
    </p:extLst>
  </p:cSld>
  <p:clrMapOvr>
    <a:masterClrMapping/>
  </p:clrMapOvr>
  <mc:AlternateContent xmlns:mc="http://schemas.openxmlformats.org/markup-compatibility/2006" xmlns:p14="http://schemas.microsoft.com/office/powerpoint/2010/main">
    <mc:Choice Requires="p14">
      <p:transition spd="slow" p14:dur="2000" advTm="33169"/>
    </mc:Choice>
    <mc:Fallback xmlns="">
      <p:transition spd="slow" advTm="33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smtClean="0">
                <a:solidFill>
                  <a:schemeClr val="accent5">
                    <a:lumMod val="20000"/>
                    <a:lumOff val="80000"/>
                  </a:schemeClr>
                </a:solidFill>
              </a:rPr>
              <a:t>Named Attachments</a:t>
            </a:r>
            <a:endParaRPr lang="en-US" sz="3200" dirty="0">
              <a:solidFill>
                <a:schemeClr val="accent5">
                  <a:lumMod val="20000"/>
                  <a:lumOff val="80000"/>
                </a:schemeClr>
              </a:solidFill>
            </a:endParaRPr>
          </a:p>
        </p:txBody>
      </p:sp>
      <p:sp>
        <p:nvSpPr>
          <p:cNvPr id="6" name="Content Placeholder 5"/>
          <p:cNvSpPr>
            <a:spLocks noGrp="1"/>
          </p:cNvSpPr>
          <p:nvPr>
            <p:ph idx="1"/>
          </p:nvPr>
        </p:nvSpPr>
        <p:spPr>
          <a:xfrm>
            <a:off x="457200" y="1371600"/>
            <a:ext cx="8229600" cy="4937760"/>
          </a:xfrm>
        </p:spPr>
        <p:txBody>
          <a:bodyPr>
            <a:normAutofit/>
          </a:bodyPr>
          <a:lstStyle/>
          <a:p>
            <a:r>
              <a:rPr lang="en-US" dirty="0" smtClean="0"/>
              <a:t>All attachments must be included in this section</a:t>
            </a:r>
          </a:p>
          <a:p>
            <a:r>
              <a:rPr lang="en-US" dirty="0" smtClean="0"/>
              <a:t>Required Attachments</a:t>
            </a:r>
          </a:p>
          <a:p>
            <a:pPr lvl="1"/>
            <a:r>
              <a:rPr lang="en-US" dirty="0" smtClean="0"/>
              <a:t>Audit/Financial Statement</a:t>
            </a:r>
          </a:p>
          <a:p>
            <a:pPr lvl="1"/>
            <a:r>
              <a:rPr lang="en-US" dirty="0" smtClean="0"/>
              <a:t>Federal Funds Schedule (if not included in the audit)</a:t>
            </a:r>
          </a:p>
          <a:p>
            <a:r>
              <a:rPr lang="en-US" dirty="0" smtClean="0"/>
              <a:t>Other Supporting Attachments (if applicable) </a:t>
            </a:r>
          </a:p>
          <a:p>
            <a:pPr lvl="1"/>
            <a:r>
              <a:rPr lang="en-US" dirty="0" smtClean="0"/>
              <a:t>Quotes or other cost basis</a:t>
            </a:r>
          </a:p>
          <a:p>
            <a:pPr lvl="1"/>
            <a:r>
              <a:rPr lang="en-US" dirty="0" smtClean="0"/>
              <a:t>Other supporting information (up to 5 attachments)</a:t>
            </a:r>
          </a:p>
          <a:p>
            <a:pPr lvl="1"/>
            <a:endParaRPr lang="en-US" dirty="0" smtClean="0"/>
          </a:p>
          <a:p>
            <a:pPr lvl="1"/>
            <a:endParaRPr 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75848275"/>
      </p:ext>
    </p:extLst>
  </p:cSld>
  <p:clrMapOvr>
    <a:masterClrMapping/>
  </p:clrMapOvr>
  <mc:AlternateContent xmlns:mc="http://schemas.openxmlformats.org/markup-compatibility/2006" xmlns:p14="http://schemas.microsoft.com/office/powerpoint/2010/main">
    <mc:Choice Requires="p14">
      <p:transition spd="slow" p14:dur="2000" advTm="25182"/>
    </mc:Choice>
    <mc:Fallback xmlns="">
      <p:transition spd="slow" advTm="25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5">
                    <a:lumMod val="20000"/>
                    <a:lumOff val="80000"/>
                  </a:schemeClr>
                </a:solidFill>
              </a:rPr>
              <a:t>Named Attachments, Cont.</a:t>
            </a:r>
            <a:endParaRPr lang="en-US" sz="3200" dirty="0">
              <a:solidFill>
                <a:schemeClr val="accent5">
                  <a:lumMod val="20000"/>
                  <a:lumOff val="80000"/>
                </a:schemeClr>
              </a:solidFill>
            </a:endParaRPr>
          </a:p>
        </p:txBody>
      </p:sp>
      <p:sp>
        <p:nvSpPr>
          <p:cNvPr id="5" name="Content Placeholder 4"/>
          <p:cNvSpPr>
            <a:spLocks noGrp="1"/>
          </p:cNvSpPr>
          <p:nvPr>
            <p:ph idx="1"/>
          </p:nvPr>
        </p:nvSpPr>
        <p:spPr/>
        <p:txBody>
          <a:bodyPr>
            <a:normAutofit fontScale="92500"/>
          </a:bodyPr>
          <a:lstStyle/>
          <a:p>
            <a:r>
              <a:rPr lang="en-US" dirty="0" smtClean="0"/>
              <a:t>To add each attachment select the name of the attachment </a:t>
            </a:r>
          </a:p>
          <a:p>
            <a:endParaRPr lang="en-US" dirty="0"/>
          </a:p>
          <a:p>
            <a:endParaRPr lang="en-US" dirty="0" smtClean="0"/>
          </a:p>
          <a:p>
            <a:pPr marL="137160" indent="0">
              <a:buNone/>
            </a:pPr>
            <a:endParaRPr lang="en-US" dirty="0"/>
          </a:p>
          <a:p>
            <a:endParaRPr lang="en-US" dirty="0" smtClean="0"/>
          </a:p>
          <a:p>
            <a:endParaRPr lang="en-US" dirty="0" smtClean="0"/>
          </a:p>
          <a:p>
            <a:r>
              <a:rPr lang="en-US" dirty="0" smtClean="0"/>
              <a:t>The applicant agency’s most recent audit/financial statement is a required document and must be uploaded before the form can be marked complete</a:t>
            </a:r>
          </a:p>
          <a:p>
            <a:endParaRPr lang="en-US" dirty="0" smtClean="0"/>
          </a:p>
          <a:p>
            <a:endParaRPr lang="en-US" dirty="0"/>
          </a:p>
          <a:p>
            <a:endParaRPr lang="en-US" dirty="0" smtClean="0"/>
          </a:p>
          <a:p>
            <a:endParaRPr lang="en-US" dirty="0"/>
          </a:p>
          <a:p>
            <a:endParaRPr lang="en-US" dirty="0" smtClean="0"/>
          </a:p>
          <a:p>
            <a:pPr marL="137160" indent="0">
              <a:buNone/>
            </a:pPr>
            <a:endParaRPr lang="en-US" dirty="0" smtClean="0"/>
          </a:p>
          <a:p>
            <a:endParaRPr lang="en-US" dirty="0"/>
          </a:p>
        </p:txBody>
      </p:sp>
      <p:sp>
        <p:nvSpPr>
          <p:cNvPr id="7" name="Right Arrow 6"/>
          <p:cNvSpPr/>
          <p:nvPr/>
        </p:nvSpPr>
        <p:spPr>
          <a:xfrm>
            <a:off x="311727" y="30480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4"/>
          <a:stretch>
            <a:fillRect/>
          </a:stretch>
        </p:blipFill>
        <p:spPr>
          <a:xfrm>
            <a:off x="838200" y="2514600"/>
            <a:ext cx="7696200" cy="1995487"/>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68803853"/>
      </p:ext>
    </p:extLst>
  </p:cSld>
  <p:clrMapOvr>
    <a:masterClrMapping/>
  </p:clrMapOvr>
  <mc:AlternateContent xmlns:mc="http://schemas.openxmlformats.org/markup-compatibility/2006" xmlns:p14="http://schemas.microsoft.com/office/powerpoint/2010/main">
    <mc:Choice Requires="p14">
      <p:transition spd="slow" p14:dur="2000" advTm="14624"/>
    </mc:Choice>
    <mc:Fallback xmlns="">
      <p:transition spd="slow" advTm="14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5">
                    <a:lumMod val="20000"/>
                    <a:lumOff val="80000"/>
                  </a:schemeClr>
                </a:solidFill>
              </a:rPr>
              <a:t>Named Attachments, Cont.</a:t>
            </a:r>
            <a:endParaRPr lang="en-US" sz="3200" dirty="0">
              <a:solidFill>
                <a:schemeClr val="accent5">
                  <a:lumMod val="20000"/>
                  <a:lumOff val="80000"/>
                </a:schemeClr>
              </a:solidFill>
            </a:endParaRPr>
          </a:p>
        </p:txBody>
      </p:sp>
      <p:sp>
        <p:nvSpPr>
          <p:cNvPr id="5" name="Content Placeholder 4"/>
          <p:cNvSpPr>
            <a:spLocks noGrp="1"/>
          </p:cNvSpPr>
          <p:nvPr>
            <p:ph idx="1"/>
          </p:nvPr>
        </p:nvSpPr>
        <p:spPr>
          <a:xfrm>
            <a:off x="457200" y="1447800"/>
            <a:ext cx="8229600" cy="4861560"/>
          </a:xfrm>
        </p:spPr>
        <p:txBody>
          <a:bodyPr/>
          <a:lstStyle/>
          <a:p>
            <a:r>
              <a:rPr lang="en-US" sz="2400" dirty="0" smtClean="0"/>
              <a:t>Browse to select document</a:t>
            </a:r>
          </a:p>
          <a:p>
            <a:r>
              <a:rPr lang="en-US" sz="2400" dirty="0" smtClean="0"/>
              <a:t>Add a description to identify the document in the application, and select save</a:t>
            </a:r>
          </a:p>
          <a:p>
            <a:endParaRPr lang="en-US" dirty="0" smtClean="0"/>
          </a:p>
          <a:p>
            <a:endParaRPr lang="en-US" dirty="0" smtClean="0"/>
          </a:p>
          <a:p>
            <a:endParaRPr lang="en-US" dirty="0" smtClean="0"/>
          </a:p>
        </p:txBody>
      </p:sp>
      <p:sp>
        <p:nvSpPr>
          <p:cNvPr id="8" name="Right Arrow 7"/>
          <p:cNvSpPr/>
          <p:nvPr/>
        </p:nvSpPr>
        <p:spPr>
          <a:xfrm rot="8092261">
            <a:off x="7423502" y="2456223"/>
            <a:ext cx="610786" cy="313810"/>
          </a:xfrm>
          <a:prstGeom prst="rightArrow">
            <a:avLst>
              <a:gd name="adj1" fmla="val 43193"/>
              <a:gd name="adj2" fmla="val 603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4"/>
          <a:stretch>
            <a:fillRect/>
          </a:stretch>
        </p:blipFill>
        <p:spPr>
          <a:xfrm>
            <a:off x="1415535" y="2742729"/>
            <a:ext cx="6008769" cy="388559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72464507"/>
      </p:ext>
    </p:extLst>
  </p:cSld>
  <p:clrMapOvr>
    <a:masterClrMapping/>
  </p:clrMapOvr>
  <mc:AlternateContent xmlns:mc="http://schemas.openxmlformats.org/markup-compatibility/2006" xmlns:p14="http://schemas.microsoft.com/office/powerpoint/2010/main">
    <mc:Choice Requires="p14">
      <p:transition spd="slow" p14:dur="2000" advTm="9705"/>
    </mc:Choice>
    <mc:Fallback xmlns="">
      <p:transition spd="slow" advTm="9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611" y="152400"/>
            <a:ext cx="8183880" cy="899160"/>
          </a:xfrm>
        </p:spPr>
        <p:txBody>
          <a:bodyPr>
            <a:normAutofit/>
          </a:bodyPr>
          <a:lstStyle/>
          <a:p>
            <a:pPr algn="ctr"/>
            <a:r>
              <a:rPr lang="en-US" sz="3200" dirty="0" smtClean="0">
                <a:solidFill>
                  <a:schemeClr val="accent5">
                    <a:lumMod val="20000"/>
                    <a:lumOff val="80000"/>
                  </a:schemeClr>
                </a:solidFill>
                <a:effectLst>
                  <a:outerShdw blurRad="38100" dist="38100" dir="2700000" algn="tl">
                    <a:srgbClr val="000000">
                      <a:alpha val="43137"/>
                    </a:srgbClr>
                  </a:outerShdw>
                </a:effectLst>
              </a:rPr>
              <a:t>Submission </a:t>
            </a:r>
            <a:endParaRPr lang="en-US" sz="3200" dirty="0">
              <a:solidFill>
                <a:schemeClr val="accent5">
                  <a:lumMod val="20000"/>
                  <a:lumOff val="80000"/>
                </a:schemeClr>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57200" y="1371600"/>
            <a:ext cx="8153400" cy="1752600"/>
          </a:xfrm>
        </p:spPr>
        <p:txBody>
          <a:bodyPr>
            <a:normAutofit/>
          </a:bodyPr>
          <a:lstStyle/>
          <a:p>
            <a:r>
              <a:rPr lang="en-US" sz="2000" dirty="0" smtClean="0"/>
              <a:t>All forms </a:t>
            </a:r>
            <a:r>
              <a:rPr lang="en-US" sz="2000" b="1" dirty="0" smtClean="0"/>
              <a:t>must be </a:t>
            </a:r>
            <a:r>
              <a:rPr lang="en-US" sz="2000" u="sng" dirty="0" smtClean="0"/>
              <a:t>marked complete</a:t>
            </a:r>
            <a:r>
              <a:rPr lang="en-US" sz="2000" dirty="0" smtClean="0"/>
              <a:t> in order to submit the application</a:t>
            </a:r>
          </a:p>
          <a:p>
            <a:r>
              <a:rPr lang="en-US" sz="2000" dirty="0" smtClean="0"/>
              <a:t>When everything is complete select “Submit”</a:t>
            </a:r>
          </a:p>
          <a:p>
            <a:pPr marL="137160" indent="0">
              <a:buNone/>
            </a:pPr>
            <a:endParaRPr lang="en-US" sz="2000" dirty="0"/>
          </a:p>
          <a:p>
            <a:pPr marL="137160" indent="0">
              <a:buNone/>
            </a:pPr>
            <a:endParaRPr lang="en-US" sz="2000" dirty="0" smtClean="0"/>
          </a:p>
          <a:p>
            <a:pPr marL="137160" indent="0">
              <a:buNone/>
            </a:pPr>
            <a:endParaRPr lang="en-US" sz="2000" dirty="0"/>
          </a:p>
          <a:p>
            <a:pPr marL="137160" indent="0">
              <a:buNone/>
            </a:pPr>
            <a:endParaRPr lang="en-US" sz="2000" dirty="0" smtClean="0"/>
          </a:p>
          <a:p>
            <a:endParaRPr lang="en-US" sz="2000" dirty="0"/>
          </a:p>
        </p:txBody>
      </p:sp>
      <p:sp>
        <p:nvSpPr>
          <p:cNvPr id="6" name="Down Arrow 5"/>
          <p:cNvSpPr/>
          <p:nvPr/>
        </p:nvSpPr>
        <p:spPr>
          <a:xfrm>
            <a:off x="5029200" y="3177540"/>
            <a:ext cx="367145"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own Arrow 6"/>
          <p:cNvSpPr/>
          <p:nvPr/>
        </p:nvSpPr>
        <p:spPr>
          <a:xfrm>
            <a:off x="7467600" y="3264340"/>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4"/>
          <a:stretch>
            <a:fillRect/>
          </a:stretch>
        </p:blipFill>
        <p:spPr>
          <a:xfrm>
            <a:off x="426339" y="3814504"/>
            <a:ext cx="8162925" cy="135501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04185816"/>
      </p:ext>
    </p:extLst>
  </p:cSld>
  <p:clrMapOvr>
    <a:masterClrMapping/>
  </p:clrMapOvr>
  <mc:AlternateContent xmlns:mc="http://schemas.openxmlformats.org/markup-compatibility/2006" xmlns:p14="http://schemas.microsoft.com/office/powerpoint/2010/main">
    <mc:Choice Requires="p14">
      <p:transition spd="slow" p14:dur="2000" advTm="10155"/>
    </mc:Choice>
    <mc:Fallback xmlns="">
      <p:transition spd="slow" advTm="10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3200" dirty="0" smtClean="0">
                <a:solidFill>
                  <a:schemeClr val="accent5">
                    <a:lumMod val="20000"/>
                    <a:lumOff val="80000"/>
                  </a:schemeClr>
                </a:solidFill>
                <a:effectLst>
                  <a:outerShdw blurRad="38100" dist="38100" dir="2700000" algn="tl">
                    <a:srgbClr val="000000">
                      <a:alpha val="43137"/>
                    </a:srgbClr>
                  </a:outerShdw>
                </a:effectLst>
              </a:rPr>
              <a:t>Administrative Review</a:t>
            </a:r>
            <a:endParaRPr lang="en-US" sz="4000" dirty="0">
              <a:solidFill>
                <a:schemeClr val="accent5">
                  <a:lumMod val="20000"/>
                  <a:lumOff val="80000"/>
                </a:schemeClr>
              </a:solidFill>
            </a:endParaRPr>
          </a:p>
        </p:txBody>
      </p:sp>
      <p:sp>
        <p:nvSpPr>
          <p:cNvPr id="3" name="Content Placeholder 2"/>
          <p:cNvSpPr>
            <a:spLocks noGrp="1"/>
          </p:cNvSpPr>
          <p:nvPr>
            <p:ph idx="1"/>
          </p:nvPr>
        </p:nvSpPr>
        <p:spPr>
          <a:xfrm>
            <a:off x="457200" y="1219200"/>
            <a:ext cx="8229600" cy="5013960"/>
          </a:xfrm>
        </p:spPr>
        <p:txBody>
          <a:bodyPr>
            <a:normAutofit fontScale="70000" lnSpcReduction="20000"/>
          </a:bodyPr>
          <a:lstStyle/>
          <a:p>
            <a:pPr marL="137160" indent="0">
              <a:buNone/>
            </a:pPr>
            <a:r>
              <a:rPr lang="en-US" sz="3100" b="1" dirty="0" smtClean="0"/>
              <a:t>During the administrative review process the following will be considered:</a:t>
            </a:r>
          </a:p>
          <a:p>
            <a:pPr marL="137160" indent="0">
              <a:buNone/>
            </a:pPr>
            <a:endParaRPr lang="en-US" sz="3100" b="1" dirty="0" smtClean="0"/>
          </a:p>
          <a:p>
            <a:r>
              <a:rPr lang="en-US" b="1" dirty="0" smtClean="0"/>
              <a:t>Allowable</a:t>
            </a:r>
          </a:p>
          <a:p>
            <a:pPr lvl="1"/>
            <a:r>
              <a:rPr lang="en-US" dirty="0" smtClean="0"/>
              <a:t>Authorized Equipment List (AEL)</a:t>
            </a:r>
          </a:p>
          <a:p>
            <a:pPr lvl="1"/>
            <a:r>
              <a:rPr lang="en-US" dirty="0" smtClean="0"/>
              <a:t>Authorized by law or regulation</a:t>
            </a:r>
          </a:p>
          <a:p>
            <a:pPr lvl="1"/>
            <a:r>
              <a:rPr lang="en-US" dirty="0" smtClean="0"/>
              <a:t>Allowable in the Notice of Funding Opportunity</a:t>
            </a:r>
          </a:p>
          <a:p>
            <a:r>
              <a:rPr lang="en-US" b="1" dirty="0" smtClean="0"/>
              <a:t>Allocable</a:t>
            </a:r>
            <a:endParaRPr lang="en-US" b="1" dirty="0"/>
          </a:p>
          <a:p>
            <a:pPr lvl="1"/>
            <a:r>
              <a:rPr lang="en-US" dirty="0" smtClean="0"/>
              <a:t>Falls into POETE (Planning/Organization/Equipment/Training/Exercise)</a:t>
            </a:r>
          </a:p>
          <a:p>
            <a:pPr lvl="1"/>
            <a:r>
              <a:rPr lang="en-US" dirty="0" smtClean="0"/>
              <a:t>Code of Federal Regulations (CFRs)</a:t>
            </a:r>
          </a:p>
          <a:p>
            <a:pPr lvl="1"/>
            <a:r>
              <a:rPr lang="en-US" dirty="0" smtClean="0"/>
              <a:t>Within scope of the grant</a:t>
            </a:r>
            <a:endParaRPr lang="en-US" dirty="0"/>
          </a:p>
          <a:p>
            <a:r>
              <a:rPr lang="en-US" b="1" dirty="0" smtClean="0"/>
              <a:t>Reasonable</a:t>
            </a:r>
            <a:endParaRPr lang="en-US" b="1" dirty="0"/>
          </a:p>
          <a:p>
            <a:pPr lvl="1"/>
            <a:r>
              <a:rPr lang="en-US" dirty="0" smtClean="0"/>
              <a:t>Does not exceed what a prudent person would incur in the circumstance</a:t>
            </a:r>
            <a:endParaRPr lang="en-US" dirty="0"/>
          </a:p>
          <a:p>
            <a:r>
              <a:rPr lang="en-US" b="1" dirty="0" smtClean="0"/>
              <a:t>Necessary</a:t>
            </a:r>
            <a:endParaRPr lang="en-US" b="1" dirty="0"/>
          </a:p>
          <a:p>
            <a:pPr lvl="1"/>
            <a:r>
              <a:rPr lang="en-US" dirty="0" smtClean="0"/>
              <a:t>A cost that is required for proper and efficient performance of the grant</a:t>
            </a:r>
          </a:p>
          <a:p>
            <a:pPr marL="585216" lvl="1" indent="0">
              <a:buNone/>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44388521"/>
      </p:ext>
    </p:extLst>
  </p:cSld>
  <p:clrMapOvr>
    <a:masterClrMapping/>
  </p:clrMapOvr>
  <mc:AlternateContent xmlns:mc="http://schemas.openxmlformats.org/markup-compatibility/2006" xmlns:p14="http://schemas.microsoft.com/office/powerpoint/2010/main">
    <mc:Choice Requires="p14">
      <p:transition spd="slow" p14:dur="2000" advTm="42744"/>
    </mc:Choice>
    <mc:Fallback xmlns="">
      <p:transition spd="slow" advTm="42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800"/>
            <a:ext cx="8229600" cy="1143000"/>
          </a:xfrm>
        </p:spPr>
        <p:txBody>
          <a:bodyPr>
            <a:normAutofit/>
          </a:bodyPr>
          <a:lstStyle/>
          <a:p>
            <a:r>
              <a:rPr lang="en-US" sz="3200" dirty="0" smtClean="0">
                <a:solidFill>
                  <a:schemeClr val="accent5">
                    <a:lumMod val="20000"/>
                    <a:lumOff val="80000"/>
                  </a:schemeClr>
                </a:solidFill>
              </a:rPr>
              <a:t>Office of Homeland Security</a:t>
            </a:r>
            <a:endParaRPr lang="en-US" sz="3200" dirty="0">
              <a:solidFill>
                <a:schemeClr val="accent5">
                  <a:lumMod val="20000"/>
                  <a:lumOff val="80000"/>
                </a:schemeClr>
              </a:solidFill>
            </a:endParaRPr>
          </a:p>
        </p:txBody>
      </p:sp>
      <p:sp>
        <p:nvSpPr>
          <p:cNvPr id="6" name="Content Placeholder 5"/>
          <p:cNvSpPr>
            <a:spLocks noGrp="1"/>
          </p:cNvSpPr>
          <p:nvPr>
            <p:ph idx="1"/>
          </p:nvPr>
        </p:nvSpPr>
        <p:spPr>
          <a:xfrm>
            <a:off x="460248" y="1524000"/>
            <a:ext cx="8382000" cy="4328160"/>
          </a:xfrm>
        </p:spPr>
        <p:txBody>
          <a:bodyPr>
            <a:normAutofit fontScale="92500" lnSpcReduction="10000"/>
          </a:bodyPr>
          <a:lstStyle/>
          <a:p>
            <a:r>
              <a:rPr lang="en-US" dirty="0" smtClean="0"/>
              <a:t>Points of contact for WebGrants system issues</a:t>
            </a:r>
            <a:endParaRPr lang="en-US" sz="2000" dirty="0" smtClean="0"/>
          </a:p>
          <a:p>
            <a:pPr lvl="1"/>
            <a:r>
              <a:rPr lang="en-US" sz="2000" dirty="0" smtClean="0"/>
              <a:t>Chelsey Call</a:t>
            </a:r>
          </a:p>
          <a:p>
            <a:pPr marL="585216" lvl="1" indent="0">
              <a:buNone/>
            </a:pPr>
            <a:r>
              <a:rPr lang="en-US" sz="2000" dirty="0"/>
              <a:t>	</a:t>
            </a:r>
            <a:r>
              <a:rPr lang="en-US" sz="2000" dirty="0" smtClean="0"/>
              <a:t>Grants Supervisor</a:t>
            </a:r>
          </a:p>
          <a:p>
            <a:pPr marL="585216" lvl="1" indent="0">
              <a:buNone/>
            </a:pPr>
            <a:r>
              <a:rPr lang="en-US" sz="2000" dirty="0"/>
              <a:t>	</a:t>
            </a:r>
            <a:r>
              <a:rPr lang="en-US" sz="2000" dirty="0" smtClean="0"/>
              <a:t>(573) 526-9203</a:t>
            </a:r>
          </a:p>
          <a:p>
            <a:pPr marL="585216" lvl="1" indent="0">
              <a:buNone/>
            </a:pPr>
            <a:r>
              <a:rPr lang="en-US" sz="2000" dirty="0"/>
              <a:t>	</a:t>
            </a:r>
            <a:r>
              <a:rPr lang="en-US" sz="2000" dirty="0" smtClean="0">
                <a:hlinkClick r:id="rId4"/>
              </a:rPr>
              <a:t>chelsey.call@dps.mo.gov</a:t>
            </a:r>
            <a:r>
              <a:rPr lang="en-US" sz="2000" dirty="0" smtClean="0"/>
              <a:t> </a:t>
            </a:r>
          </a:p>
          <a:p>
            <a:pPr lvl="1"/>
            <a:r>
              <a:rPr lang="en-US" sz="2000" dirty="0" smtClean="0"/>
              <a:t>Maggie Glick</a:t>
            </a:r>
            <a:endParaRPr lang="en-US" sz="2000" dirty="0"/>
          </a:p>
          <a:p>
            <a:pPr marL="585216" lvl="1" indent="0">
              <a:buNone/>
            </a:pPr>
            <a:r>
              <a:rPr lang="en-US" sz="2000" dirty="0" smtClean="0"/>
              <a:t>	Administrative Assistant</a:t>
            </a:r>
          </a:p>
          <a:p>
            <a:pPr marL="585216" lvl="1" indent="0">
              <a:buNone/>
            </a:pPr>
            <a:r>
              <a:rPr lang="en-US" sz="2000" dirty="0"/>
              <a:t>	</a:t>
            </a:r>
            <a:r>
              <a:rPr lang="en-US" sz="2000" dirty="0" smtClean="0"/>
              <a:t>(573) 522-6125</a:t>
            </a:r>
          </a:p>
          <a:p>
            <a:pPr marL="585216" lvl="1" indent="0">
              <a:buNone/>
            </a:pPr>
            <a:r>
              <a:rPr lang="en-US" sz="2000" dirty="0"/>
              <a:t>	</a:t>
            </a:r>
            <a:r>
              <a:rPr lang="en-US" sz="2000" dirty="0" smtClean="0">
                <a:hlinkClick r:id="rId5"/>
              </a:rPr>
              <a:t>maggie.glick@dps.mo.gov</a:t>
            </a:r>
            <a:r>
              <a:rPr lang="en-US" sz="2000" dirty="0" smtClean="0"/>
              <a:t> </a:t>
            </a:r>
          </a:p>
          <a:p>
            <a:pPr lvl="1"/>
            <a:r>
              <a:rPr lang="en-US" sz="2000" dirty="0" smtClean="0"/>
              <a:t>Joni McCarter </a:t>
            </a:r>
          </a:p>
          <a:p>
            <a:pPr marL="585216" lvl="1" indent="0">
              <a:buNone/>
            </a:pPr>
            <a:r>
              <a:rPr lang="en-US" sz="2000" dirty="0"/>
              <a:t>	</a:t>
            </a:r>
            <a:r>
              <a:rPr lang="en-US" sz="2000" dirty="0" smtClean="0"/>
              <a:t>Program Manager</a:t>
            </a:r>
          </a:p>
          <a:p>
            <a:pPr marL="585216" lvl="1" indent="0">
              <a:buNone/>
            </a:pPr>
            <a:r>
              <a:rPr lang="en-US" sz="2000" dirty="0"/>
              <a:t>	</a:t>
            </a:r>
            <a:r>
              <a:rPr lang="en-US" sz="2000" dirty="0" smtClean="0"/>
              <a:t>(573) 526-9020</a:t>
            </a:r>
          </a:p>
          <a:p>
            <a:pPr marL="585216" lvl="1" indent="0">
              <a:buNone/>
            </a:pPr>
            <a:r>
              <a:rPr lang="en-US" sz="2000" dirty="0"/>
              <a:t>	</a:t>
            </a:r>
            <a:r>
              <a:rPr lang="en-US" sz="2000" dirty="0" smtClean="0">
                <a:hlinkClick r:id="rId6"/>
              </a:rPr>
              <a:t>joni.mccarter@dps.mo.gov</a:t>
            </a:r>
            <a:r>
              <a:rPr lang="en-US" sz="2000" dirty="0" smtClean="0"/>
              <a:t> </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24167348"/>
      </p:ext>
    </p:extLst>
  </p:cSld>
  <p:clrMapOvr>
    <a:masterClrMapping/>
  </p:clrMapOvr>
  <mc:AlternateContent xmlns:mc="http://schemas.openxmlformats.org/markup-compatibility/2006" xmlns:p14="http://schemas.microsoft.com/office/powerpoint/2010/main">
    <mc:Choice Requires="p14">
      <p:transition spd="slow" p14:dur="2000" advTm="15655"/>
    </mc:Choice>
    <mc:Fallback xmlns="">
      <p:transition spd="slow" advTm="15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5">
                    <a:lumMod val="20000"/>
                    <a:lumOff val="80000"/>
                  </a:schemeClr>
                </a:solidFill>
              </a:rPr>
              <a:t>National Priority: Combating Domestic Violent Extremism, Cont.</a:t>
            </a:r>
            <a:endParaRPr lang="en-US" sz="3200" dirty="0">
              <a:solidFill>
                <a:schemeClr val="accent5">
                  <a:lumMod val="20000"/>
                  <a:lumOff val="80000"/>
                </a:schemeClr>
              </a:solidFill>
            </a:endParaRPr>
          </a:p>
        </p:txBody>
      </p:sp>
      <p:sp>
        <p:nvSpPr>
          <p:cNvPr id="3" name="Content Placeholder 2"/>
          <p:cNvSpPr>
            <a:spLocks noGrp="1"/>
          </p:cNvSpPr>
          <p:nvPr>
            <p:ph idx="1"/>
          </p:nvPr>
        </p:nvSpPr>
        <p:spPr/>
        <p:txBody>
          <a:bodyPr>
            <a:normAutofit fontScale="85000" lnSpcReduction="20000"/>
          </a:bodyPr>
          <a:lstStyle/>
          <a:p>
            <a:r>
              <a:rPr lang="en-US" dirty="0" smtClean="0"/>
              <a:t>Example Project Types</a:t>
            </a:r>
          </a:p>
          <a:p>
            <a:pPr lvl="1"/>
            <a:r>
              <a:rPr lang="en-US" dirty="0"/>
              <a:t>Open source analysis of misinformation campaigns, targeted violence and threats to life, including tips/leads, and online/social media-based threats</a:t>
            </a:r>
          </a:p>
          <a:p>
            <a:pPr lvl="1"/>
            <a:r>
              <a:rPr lang="en-US" dirty="0"/>
              <a:t>Sharing and leveraging intelligence and information including open source analysis</a:t>
            </a:r>
          </a:p>
          <a:p>
            <a:pPr lvl="1"/>
            <a:r>
              <a:rPr lang="en-US" dirty="0"/>
              <a:t>Execution and management of threat assessment programs to identify, evaluate, and analyze indicators and behaviors indicative of domestic violent extremists</a:t>
            </a:r>
          </a:p>
          <a:p>
            <a:pPr lvl="1"/>
            <a:r>
              <a:rPr lang="en-US" dirty="0"/>
              <a:t>Training and awareness programs (e.g., through social media, suspicious activity reporting [SAR] indicators and behaviors ) to help prevent radicalization</a:t>
            </a:r>
          </a:p>
          <a:p>
            <a:pPr lvl="1"/>
            <a:r>
              <a:rPr lang="en-US" dirty="0"/>
              <a:t>Training and awareness programs (e.g., through social media, SAR indicators and behaviors) to educate the public on misinformation campaigns and resources to help them identify and report potential instances of domestic violent extremism</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72499023"/>
      </p:ext>
    </p:extLst>
  </p:cSld>
  <p:clrMapOvr>
    <a:masterClrMapping/>
  </p:clrMapOvr>
  <mc:AlternateContent xmlns:mc="http://schemas.openxmlformats.org/markup-compatibility/2006" xmlns:p14="http://schemas.microsoft.com/office/powerpoint/2010/main">
    <mc:Choice Requires="p14">
      <p:transition spd="slow" p14:dur="2000" advTm="50308"/>
    </mc:Choice>
    <mc:Fallback xmlns="">
      <p:transition spd="slow" advTm="50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924800" cy="1051560"/>
          </a:xfrm>
        </p:spPr>
        <p:txBody>
          <a:bodyPr>
            <a:normAutofit/>
          </a:bodyPr>
          <a:lstStyle/>
          <a:p>
            <a:pPr algn="ctr"/>
            <a:r>
              <a:rPr lang="en-US" sz="3200" dirty="0" smtClean="0">
                <a:solidFill>
                  <a:schemeClr val="accent5">
                    <a:lumMod val="20000"/>
                    <a:lumOff val="80000"/>
                  </a:schemeClr>
                </a:solidFill>
              </a:rPr>
              <a:t>Eligible Applicants</a:t>
            </a:r>
            <a:endParaRPr lang="en-US" sz="3200" dirty="0">
              <a:solidFill>
                <a:schemeClr val="accent5">
                  <a:lumMod val="20000"/>
                  <a:lumOff val="80000"/>
                </a:schemeClr>
              </a:solidFill>
            </a:endParaRPr>
          </a:p>
        </p:txBody>
      </p:sp>
      <p:sp>
        <p:nvSpPr>
          <p:cNvPr id="5" name="Content Placeholder 4"/>
          <p:cNvSpPr>
            <a:spLocks noGrp="1"/>
          </p:cNvSpPr>
          <p:nvPr>
            <p:ph idx="1"/>
          </p:nvPr>
        </p:nvSpPr>
        <p:spPr>
          <a:xfrm>
            <a:off x="838200" y="1447800"/>
            <a:ext cx="7543800" cy="4111752"/>
          </a:xfrm>
        </p:spPr>
        <p:txBody>
          <a:bodyPr>
            <a:normAutofit/>
          </a:bodyPr>
          <a:lstStyle/>
          <a:p>
            <a:r>
              <a:rPr lang="en-US" sz="2400" dirty="0" smtClean="0"/>
              <a:t>Jurisdictions (metropolitan area, city, county) within the state of Missouri that contain a population of at least 75,000 or contain the state seat of government</a:t>
            </a:r>
          </a:p>
          <a:p>
            <a:endParaRPr lang="en-US" sz="2400" dirty="0"/>
          </a:p>
          <a:p>
            <a:pPr marL="0" indent="0">
              <a:buNone/>
            </a:pPr>
            <a:endParaRPr lang="en-US" sz="2000" dirty="0"/>
          </a:p>
          <a:p>
            <a:pPr marL="137160" indent="0">
              <a:buNone/>
            </a:pPr>
            <a:endParaRPr lang="en-US" sz="2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7146211"/>
      </p:ext>
    </p:extLst>
  </p:cSld>
  <p:clrMapOvr>
    <a:masterClrMapping/>
  </p:clrMapOvr>
  <mc:AlternateContent xmlns:mc="http://schemas.openxmlformats.org/markup-compatibility/2006" xmlns:p14="http://schemas.microsoft.com/office/powerpoint/2010/main">
    <mc:Choice Requires="p14">
      <p:transition spd="slow" p14:dur="2000" advTm="17642"/>
    </mc:Choice>
    <mc:Fallback xmlns="">
      <p:transition spd="slow" advTm="17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9.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10239</TotalTime>
  <Words>4608</Words>
  <Application>Microsoft Office PowerPoint</Application>
  <PresentationFormat>On-screen Show (4:3)</PresentationFormat>
  <Paragraphs>424</Paragraphs>
  <Slides>75</Slides>
  <Notes>1</Notes>
  <HiddenSlides>0</HiddenSlides>
  <MMClips>75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Book Antiqua</vt:lpstr>
      <vt:lpstr>Calibri</vt:lpstr>
      <vt:lpstr>Lucida Sans</vt:lpstr>
      <vt:lpstr>Wingdings</vt:lpstr>
      <vt:lpstr>Wingdings 2</vt:lpstr>
      <vt:lpstr>Wingdings 3</vt:lpstr>
      <vt:lpstr>Apex</vt:lpstr>
      <vt:lpstr>State Homeland Security Program</vt:lpstr>
      <vt:lpstr>Missouri Office of Homeland Security Notice of Funding Opportunity</vt:lpstr>
      <vt:lpstr>Homeland Security Grant Program (HSGP)</vt:lpstr>
      <vt:lpstr>State Homeland Security Program (SHSP) Combating Domestic Violent Extremism (CDVE)</vt:lpstr>
      <vt:lpstr>National Priorities</vt:lpstr>
      <vt:lpstr>National Priority: Combating Domestic Violent Extremism</vt:lpstr>
      <vt:lpstr>National Priority: Combating Domestic Violent Extremism, Cont.</vt:lpstr>
      <vt:lpstr>National Priority: Combating Domestic Violent Extremism, Cont.</vt:lpstr>
      <vt:lpstr>Eligible Applicants</vt:lpstr>
      <vt:lpstr>Ineligible Applicants</vt:lpstr>
      <vt:lpstr>Maximum Award</vt:lpstr>
      <vt:lpstr>Other Eligibility Criteria</vt:lpstr>
      <vt:lpstr>Other Eligibility Criteria, Cont.</vt:lpstr>
      <vt:lpstr>Other Eligibility Criteria, Cont.</vt:lpstr>
      <vt:lpstr>Other Eligibility Criteria, Cont.</vt:lpstr>
      <vt:lpstr>SHSP Funding Guidelines</vt:lpstr>
      <vt:lpstr>Funding Restrictions &amp; Allowable Costs</vt:lpstr>
      <vt:lpstr>Funding Restrictions &amp; Allowable Costs, Cont.</vt:lpstr>
      <vt:lpstr>Funding Restrictions &amp; Allowable Costs, Cont.</vt:lpstr>
      <vt:lpstr>Allowable Costs</vt:lpstr>
      <vt:lpstr>Equipment, Cont. </vt:lpstr>
      <vt:lpstr>Equipment, Cont.</vt:lpstr>
      <vt:lpstr>Equipment, Cont.</vt:lpstr>
      <vt:lpstr>28 CFR Part 23 Guidance</vt:lpstr>
      <vt:lpstr>EHP Review</vt:lpstr>
      <vt:lpstr>WebGrants Application</vt:lpstr>
      <vt:lpstr>Application Instructions</vt:lpstr>
      <vt:lpstr>Application Instructions, Cont.</vt:lpstr>
      <vt:lpstr>Application Instructions, Cont.</vt:lpstr>
      <vt:lpstr>Application Instructions, Cont.</vt:lpstr>
      <vt:lpstr>Application Instructions, Cont.</vt:lpstr>
      <vt:lpstr>Contact Information</vt:lpstr>
      <vt:lpstr>Contact Information, Cont.</vt:lpstr>
      <vt:lpstr>SHSP Project Package</vt:lpstr>
      <vt:lpstr>A. Project Worksheet</vt:lpstr>
      <vt:lpstr>A. Project Worksheet</vt:lpstr>
      <vt:lpstr>Project Worksheet Cont.</vt:lpstr>
      <vt:lpstr>A. Project Worksheet, Cont.</vt:lpstr>
      <vt:lpstr>A. Project Worksheet, Cont.</vt:lpstr>
      <vt:lpstr>B. Project Capability, THIRA and  Dual Use</vt:lpstr>
      <vt:lpstr>B. Project Capability, THIRA, and Dual Use, Cont.</vt:lpstr>
      <vt:lpstr>B. Project Capability, THIRA, and Dual Use, Cont.</vt:lpstr>
      <vt:lpstr>B. Project Capability, THIRA, and Dual Use Cont.</vt:lpstr>
      <vt:lpstr>B. Project Capability, THIRA, and Dual Use Cont. </vt:lpstr>
      <vt:lpstr>C. Project Background</vt:lpstr>
      <vt:lpstr>C. Project Background, Cont.</vt:lpstr>
      <vt:lpstr>D. Deployable/Shareable Resources</vt:lpstr>
      <vt:lpstr>D. Deployable/Shareable Resources, Cont. </vt:lpstr>
      <vt:lpstr>D. Deployable/Shareable Resources, Cont.  </vt:lpstr>
      <vt:lpstr>D. Deployable/Shareable Resources, Cont.</vt:lpstr>
      <vt:lpstr>D. Deployable/Shareable Resources, Cont.</vt:lpstr>
      <vt:lpstr>D. Deployable Resources</vt:lpstr>
      <vt:lpstr>D. Deployable Resources, Cont.</vt:lpstr>
      <vt:lpstr>NIMS Kind and Typing</vt:lpstr>
      <vt:lpstr>E. Audit Certification</vt:lpstr>
      <vt:lpstr>E. Audit Certification, Cont.</vt:lpstr>
      <vt:lpstr>E. Audit Certification, Cont. </vt:lpstr>
      <vt:lpstr>F. Risk Assessment</vt:lpstr>
      <vt:lpstr>G. NIMS Compliance</vt:lpstr>
      <vt:lpstr>G. NIMS Compliance, Cont. </vt:lpstr>
      <vt:lpstr>F. Certified Assurances</vt:lpstr>
      <vt:lpstr>Budget Form</vt:lpstr>
      <vt:lpstr>Budget Form, Cont.</vt:lpstr>
      <vt:lpstr>Budget Form, Cont.</vt:lpstr>
      <vt:lpstr>Budget Form, Cont.</vt:lpstr>
      <vt:lpstr>Budget – Equipment</vt:lpstr>
      <vt:lpstr>Budget Form – Equipment, Cont.</vt:lpstr>
      <vt:lpstr>Budget Form – Equipment, Cont.</vt:lpstr>
      <vt:lpstr>Budget – Supplies</vt:lpstr>
      <vt:lpstr>Named Attachments</vt:lpstr>
      <vt:lpstr>Named Attachments, Cont.</vt:lpstr>
      <vt:lpstr>Named Attachments, Cont.</vt:lpstr>
      <vt:lpstr>Submission </vt:lpstr>
      <vt:lpstr>Administrative Review</vt:lpstr>
      <vt:lpstr>Office of Homeland Security</vt:lpstr>
    </vt:vector>
  </TitlesOfParts>
  <Company>Homeland Security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BClemonds</dc:creator>
  <cp:lastModifiedBy>Libbert, Lori</cp:lastModifiedBy>
  <cp:revision>790</cp:revision>
  <cp:lastPrinted>2017-03-24T17:58:15Z</cp:lastPrinted>
  <dcterms:created xsi:type="dcterms:W3CDTF">2010-11-23T14:29:21Z</dcterms:created>
  <dcterms:modified xsi:type="dcterms:W3CDTF">2021-08-11T19:57:36Z</dcterms:modified>
</cp:coreProperties>
</file>